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937" r:id="rId1"/>
  </p:sldMasterIdLst>
  <p:notesMasterIdLst>
    <p:notesMasterId r:id="rId20"/>
  </p:notesMasterIdLst>
  <p:handoutMasterIdLst>
    <p:handoutMasterId r:id="rId21"/>
  </p:handoutMasterIdLst>
  <p:sldIdLst>
    <p:sldId id="257" r:id="rId2"/>
    <p:sldId id="263" r:id="rId3"/>
    <p:sldId id="282" r:id="rId4"/>
    <p:sldId id="286" r:id="rId5"/>
    <p:sldId id="279" r:id="rId6"/>
    <p:sldId id="270" r:id="rId7"/>
    <p:sldId id="295" r:id="rId8"/>
    <p:sldId id="281" r:id="rId9"/>
    <p:sldId id="284" r:id="rId10"/>
    <p:sldId id="290" r:id="rId11"/>
    <p:sldId id="287" r:id="rId12"/>
    <p:sldId id="285" r:id="rId13"/>
    <p:sldId id="296" r:id="rId14"/>
    <p:sldId id="288" r:id="rId15"/>
    <p:sldId id="291" r:id="rId16"/>
    <p:sldId id="293" r:id="rId17"/>
    <p:sldId id="294" r:id="rId18"/>
    <p:sldId id="297" r:id="rId19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D60093"/>
    <a:srgbClr val="4889D5"/>
    <a:srgbClr val="FFCCFF"/>
    <a:srgbClr val="C2FFA6"/>
    <a:srgbClr val="CCFFFF"/>
    <a:srgbClr val="FF66C9"/>
    <a:srgbClr val="FFCCCC"/>
    <a:srgbClr val="FFFFFF"/>
    <a:srgbClr val="FFFF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1486" autoAdjust="0"/>
  </p:normalViewPr>
  <p:slideViewPr>
    <p:cSldViewPr>
      <p:cViewPr varScale="1">
        <p:scale>
          <a:sx n="122" d="100"/>
          <a:sy n="122" d="100"/>
        </p:scale>
        <p:origin x="-896" y="-10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90A8212-9AA0-774B-A782-0B843E35C6BC}" type="datetimeFigureOut">
              <a:rPr lang="ja-JP" altLang="en-US"/>
              <a:pPr>
                <a:defRPr/>
              </a:pPr>
              <a:t>15/01/19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2DAF911-7783-8644-8020-8463F67D2D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27132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</a:t>
            </a:r>
            <a:r>
              <a:rPr lang="en-US" altLang="ja-JP" noProof="0"/>
              <a:t> </a:t>
            </a:r>
            <a:r>
              <a:rPr lang="ja-JP" altLang="en-US" noProof="0"/>
              <a:t>テキストの書式設定</a:t>
            </a:r>
            <a:endParaRPr lang="en-US" altLang="ja-JP" noProof="0"/>
          </a:p>
          <a:p>
            <a:pPr lvl="1"/>
            <a:r>
              <a:rPr lang="ja-JP" altLang="en-US" noProof="0"/>
              <a:t>第</a:t>
            </a:r>
            <a:r>
              <a:rPr lang="en-US" altLang="ja-JP" noProof="0"/>
              <a:t> 2 </a:t>
            </a:r>
            <a:r>
              <a:rPr lang="ja-JP" altLang="en-US" noProof="0"/>
              <a:t>レベル</a:t>
            </a:r>
            <a:endParaRPr lang="en-US" altLang="ja-JP" noProof="0"/>
          </a:p>
          <a:p>
            <a:pPr lvl="2"/>
            <a:r>
              <a:rPr lang="ja-JP" altLang="en-US" noProof="0"/>
              <a:t>第</a:t>
            </a:r>
            <a:r>
              <a:rPr lang="en-US" altLang="ja-JP" noProof="0"/>
              <a:t> 3 </a:t>
            </a:r>
            <a:r>
              <a:rPr lang="ja-JP" altLang="en-US" noProof="0"/>
              <a:t>レベル</a:t>
            </a:r>
            <a:endParaRPr lang="en-US" altLang="ja-JP" noProof="0"/>
          </a:p>
          <a:p>
            <a:pPr lvl="3"/>
            <a:r>
              <a:rPr lang="ja-JP" altLang="en-US" noProof="0"/>
              <a:t>第</a:t>
            </a:r>
            <a:r>
              <a:rPr lang="en-US" altLang="ja-JP" noProof="0"/>
              <a:t> 4 </a:t>
            </a:r>
            <a:r>
              <a:rPr lang="ja-JP" altLang="en-US" noProof="0"/>
              <a:t>レベル</a:t>
            </a:r>
            <a:endParaRPr lang="en-US" altLang="ja-JP" noProof="0"/>
          </a:p>
          <a:p>
            <a:pPr lvl="4"/>
            <a:r>
              <a:rPr lang="ja-JP" altLang="en-US" noProof="0"/>
              <a:t>第</a:t>
            </a:r>
            <a:r>
              <a:rPr lang="en-US" altLang="ja-JP" noProof="0"/>
              <a:t> 5 </a:t>
            </a:r>
            <a:r>
              <a:rPr lang="ja-JP" altLang="en-US" noProof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A3D21F-2068-284F-9435-181D43DD02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54379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56D32A2-7B25-1E45-A804-AD31D24EC35B}" type="slidenum">
              <a:rPr lang="en-US" altLang="ja-JP" sz="1200"/>
              <a:pPr/>
              <a:t>0</a:t>
            </a:fld>
            <a:endParaRPr lang="en-US" altLang="ja-JP" sz="1200"/>
          </a:p>
        </p:txBody>
      </p:sp>
      <p:sp>
        <p:nvSpPr>
          <p:cNvPr id="153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ja-JP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1CB2D02-24C4-D248-9B7B-61EB9406DD91}" type="slidenum">
              <a:rPr lang="en-US" altLang="ja-JP" sz="1200"/>
              <a:pPr/>
              <a:t>9</a:t>
            </a:fld>
            <a:endParaRPr lang="en-US" altLang="ja-JP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64A366A-D275-284E-8EDB-54F0C3C18138}" type="slidenum">
              <a:rPr lang="en-US" altLang="ja-JP" sz="1200"/>
              <a:pPr/>
              <a:t>10</a:t>
            </a:fld>
            <a:endParaRPr lang="en-US" altLang="ja-JP" sz="1200"/>
          </a:p>
        </p:txBody>
      </p:sp>
      <p:sp>
        <p:nvSpPr>
          <p:cNvPr id="337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2A4DC42-A5D5-324F-B941-0C43C125015A}" type="slidenum">
              <a:rPr lang="en-US" altLang="ja-JP" sz="1200"/>
              <a:pPr/>
              <a:t>11</a:t>
            </a:fld>
            <a:endParaRPr lang="en-US" altLang="ja-JP" sz="120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2A4DC42-A5D5-324F-B941-0C43C125015A}" type="slidenum">
              <a:rPr lang="en-US" altLang="ja-JP" sz="1200"/>
              <a:pPr/>
              <a:t>12</a:t>
            </a:fld>
            <a:endParaRPr lang="en-US" altLang="ja-JP" sz="120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B337BB7-7049-0D40-BEE8-6DD4B9872144}" type="slidenum">
              <a:rPr lang="en-US" altLang="ja-JP" sz="1200"/>
              <a:pPr/>
              <a:t>13</a:t>
            </a:fld>
            <a:endParaRPr lang="en-US" altLang="ja-JP" sz="1200"/>
          </a:p>
        </p:txBody>
      </p:sp>
      <p:sp>
        <p:nvSpPr>
          <p:cNvPr id="399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BDC755B-F013-1845-86FC-271D9187704B}" type="slidenum">
              <a:rPr lang="en-US" altLang="ja-JP" sz="1200"/>
              <a:pPr/>
              <a:t>14</a:t>
            </a:fld>
            <a:endParaRPr lang="en-US" altLang="ja-JP" sz="1200"/>
          </a:p>
        </p:txBody>
      </p:sp>
      <p:sp>
        <p:nvSpPr>
          <p:cNvPr id="419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82B03B8-0EEF-614B-9326-A072BB45E1C0}" type="slidenum">
              <a:rPr lang="en-US" altLang="ja-JP" sz="1200"/>
              <a:pPr/>
              <a:t>15</a:t>
            </a:fld>
            <a:endParaRPr lang="en-US" altLang="ja-JP" sz="1200"/>
          </a:p>
        </p:txBody>
      </p:sp>
      <p:sp>
        <p:nvSpPr>
          <p:cNvPr id="440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06BC38-3D01-4547-AF73-4D2A2E4F4DCF}" type="slidenum">
              <a:rPr lang="en-US" altLang="ja-JP" sz="1200"/>
              <a:pPr/>
              <a:t>16</a:t>
            </a:fld>
            <a:endParaRPr lang="en-US" altLang="ja-JP" sz="1200"/>
          </a:p>
        </p:txBody>
      </p:sp>
      <p:sp>
        <p:nvSpPr>
          <p:cNvPr id="460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06BC38-3D01-4547-AF73-4D2A2E4F4DCF}" type="slidenum">
              <a:rPr lang="en-US" altLang="ja-JP" sz="1200"/>
              <a:pPr/>
              <a:t>17</a:t>
            </a:fld>
            <a:endParaRPr lang="en-US" altLang="ja-JP" sz="1200"/>
          </a:p>
        </p:txBody>
      </p:sp>
      <p:sp>
        <p:nvSpPr>
          <p:cNvPr id="460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E2DC8E-7433-F14E-A3BE-525933A79D16}" type="slidenum">
              <a:rPr lang="en-US" altLang="ja-JP" sz="1200"/>
              <a:pPr/>
              <a:t>1</a:t>
            </a:fld>
            <a:endParaRPr lang="en-US" altLang="ja-JP" sz="1200"/>
          </a:p>
        </p:txBody>
      </p:sp>
      <p:sp>
        <p:nvSpPr>
          <p:cNvPr id="174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FD1406-5955-224C-867F-3CEDD5DACD18}" type="slidenum">
              <a:rPr lang="en-US" altLang="ja-JP" sz="1200"/>
              <a:pPr/>
              <a:t>2</a:t>
            </a:fld>
            <a:endParaRPr lang="en-US" altLang="ja-JP" sz="1200"/>
          </a:p>
        </p:txBody>
      </p:sp>
      <p:sp>
        <p:nvSpPr>
          <p:cNvPr id="194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8D931D5-F3FB-E74C-8A46-8BBD12ED38EA}" type="slidenum">
              <a:rPr lang="en-US" altLang="ja-JP" sz="1200"/>
              <a:pPr/>
              <a:t>3</a:t>
            </a:fld>
            <a:endParaRPr lang="en-US" altLang="ja-JP" sz="1200"/>
          </a:p>
        </p:txBody>
      </p:sp>
      <p:sp>
        <p:nvSpPr>
          <p:cNvPr id="215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F4EDE-89AB-784A-A02A-23C5E1200ABE}" type="slidenum">
              <a:rPr lang="en-US" altLang="ja-JP" sz="1200"/>
              <a:pPr/>
              <a:t>4</a:t>
            </a:fld>
            <a:endParaRPr lang="en-US" altLang="ja-JP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ja-JP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BA76B8-7327-C645-8C1C-D3E8C8A17BB9}" type="slidenum">
              <a:rPr lang="en-US" altLang="ja-JP" sz="1200"/>
              <a:pPr/>
              <a:t>5</a:t>
            </a:fld>
            <a:endParaRPr lang="en-US" altLang="ja-JP" sz="12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BA76B8-7327-C645-8C1C-D3E8C8A17BB9}" type="slidenum">
              <a:rPr lang="en-US" altLang="ja-JP" sz="1200"/>
              <a:pPr/>
              <a:t>6</a:t>
            </a:fld>
            <a:endParaRPr lang="en-US" altLang="ja-JP" sz="12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E39AAD-EC68-3143-AE68-DFD04359F586}" type="slidenum">
              <a:rPr lang="en-US" altLang="ja-JP" sz="1200"/>
              <a:pPr/>
              <a:t>7</a:t>
            </a:fld>
            <a:endParaRPr lang="en-US" altLang="ja-JP" sz="12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66B92A-7116-1E40-87EB-648E4160D168}" type="slidenum">
              <a:rPr lang="en-US" altLang="ja-JP" sz="1200"/>
              <a:pPr/>
              <a:t>8</a:t>
            </a:fld>
            <a:endParaRPr lang="en-US" altLang="ja-JP" sz="12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7306567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2013</a:t>
            </a:r>
            <a:r>
              <a:rPr lang="ja-JP" altLang="en-US"/>
              <a:t>年</a:t>
            </a:r>
            <a:r>
              <a:rPr lang="en-US" altLang="ja-JP"/>
              <a:t>12</a:t>
            </a:r>
            <a:r>
              <a:rPr lang="ja-JP" altLang="en-US"/>
              <a:t>月</a:t>
            </a:r>
            <a:r>
              <a:rPr lang="en-US" altLang="ja-JP"/>
              <a:t>3</a:t>
            </a:r>
            <a:r>
              <a:rPr lang="ja-JP" altLang="en-US"/>
              <a:t>日 物理学コース就職ガイダンス資料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317E2-D3F6-7549-8475-9360B5FACB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0840308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2013</a:t>
            </a:r>
            <a:r>
              <a:rPr lang="ja-JP" altLang="en-US"/>
              <a:t>年</a:t>
            </a:r>
            <a:r>
              <a:rPr lang="en-US" altLang="ja-JP"/>
              <a:t>12</a:t>
            </a:r>
            <a:r>
              <a:rPr lang="ja-JP" altLang="en-US"/>
              <a:t>月</a:t>
            </a:r>
            <a:r>
              <a:rPr lang="en-US" altLang="ja-JP"/>
              <a:t>3</a:t>
            </a:r>
            <a:r>
              <a:rPr lang="ja-JP" altLang="en-US"/>
              <a:t>日 物理学コース就職ガイダンス資料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851E7-0458-BD49-BE80-55C5C26DDA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1179193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 userDrawn="1"/>
        </p:nvCxnSpPr>
        <p:spPr>
          <a:xfrm>
            <a:off x="0" y="1125538"/>
            <a:ext cx="9906000" cy="0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 5"/>
          <p:cNvSpPr>
            <a:spLocks noGrp="1"/>
          </p:cNvSpPr>
          <p:nvPr>
            <p:ph type="sldNum" sz="quarter" idx="10"/>
          </p:nvPr>
        </p:nvSpPr>
        <p:spPr>
          <a:xfrm>
            <a:off x="7594600" y="6499225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61223-D800-3745-AF89-770888689C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6125458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altLang="ja-JP"/>
              <a:t>2013</a:t>
            </a:r>
            <a:r>
              <a:rPr lang="ja-JP" altLang="en-US"/>
              <a:t>年</a:t>
            </a:r>
            <a:r>
              <a:rPr lang="en-US" altLang="ja-JP"/>
              <a:t>12</a:t>
            </a:r>
            <a:r>
              <a:rPr lang="ja-JP" altLang="en-US"/>
              <a:t>月</a:t>
            </a:r>
            <a:r>
              <a:rPr lang="en-US" altLang="ja-JP"/>
              <a:t>3</a:t>
            </a:r>
            <a:r>
              <a:rPr lang="ja-JP" altLang="en-US"/>
              <a:t>日 物理学コース就職ガイダンス資料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EA762-9553-8E48-AB27-104F1D78A6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4698604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2013</a:t>
            </a:r>
            <a:r>
              <a:rPr lang="ja-JP" altLang="en-US"/>
              <a:t>年</a:t>
            </a:r>
            <a:r>
              <a:rPr lang="en-US" altLang="ja-JP"/>
              <a:t>12</a:t>
            </a:r>
            <a:r>
              <a:rPr lang="ja-JP" altLang="en-US"/>
              <a:t>月</a:t>
            </a:r>
            <a:r>
              <a:rPr lang="en-US" altLang="ja-JP"/>
              <a:t>3</a:t>
            </a:r>
            <a:r>
              <a:rPr lang="ja-JP" altLang="en-US"/>
              <a:t>日 物理学コース就職ガイダンス資料</a:t>
            </a: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65823-5450-4849-998C-50078D7AA5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0570759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2013</a:t>
            </a:r>
            <a:r>
              <a:rPr lang="ja-JP" altLang="en-US"/>
              <a:t>年</a:t>
            </a:r>
            <a:r>
              <a:rPr lang="en-US" altLang="ja-JP"/>
              <a:t>12</a:t>
            </a:r>
            <a:r>
              <a:rPr lang="ja-JP" altLang="en-US"/>
              <a:t>月</a:t>
            </a:r>
            <a:r>
              <a:rPr lang="en-US" altLang="ja-JP"/>
              <a:t>3</a:t>
            </a:r>
            <a:r>
              <a:rPr lang="ja-JP" altLang="en-US"/>
              <a:t>日 物理学コース就職ガイダンス資料</a:t>
            </a: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93E13-0732-2D4C-94F6-BD834B389BA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7506748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2013</a:t>
            </a:r>
            <a:r>
              <a:rPr lang="ja-JP" altLang="en-US"/>
              <a:t>年</a:t>
            </a:r>
            <a:r>
              <a:rPr lang="en-US" altLang="ja-JP"/>
              <a:t>12</a:t>
            </a:r>
            <a:r>
              <a:rPr lang="ja-JP" altLang="en-US"/>
              <a:t>月</a:t>
            </a:r>
            <a:r>
              <a:rPr lang="en-US" altLang="ja-JP"/>
              <a:t>3</a:t>
            </a:r>
            <a:r>
              <a:rPr lang="ja-JP" altLang="en-US"/>
              <a:t>日 物理学コース就職ガイダンス資料</a:t>
            </a: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799B2-F2D6-D84A-9DD8-488E4E857F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6074396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2013</a:t>
            </a:r>
            <a:r>
              <a:rPr lang="ja-JP" altLang="en-US"/>
              <a:t>年</a:t>
            </a:r>
            <a:r>
              <a:rPr lang="en-US" altLang="ja-JP"/>
              <a:t>12</a:t>
            </a:r>
            <a:r>
              <a:rPr lang="ja-JP" altLang="en-US"/>
              <a:t>月</a:t>
            </a:r>
            <a:r>
              <a:rPr lang="en-US" altLang="ja-JP"/>
              <a:t>3</a:t>
            </a:r>
            <a:r>
              <a:rPr lang="ja-JP" altLang="en-US"/>
              <a:t>日 物理学コース就職ガイダンス資料</a:t>
            </a: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3339F-D4F8-F943-A4AB-2377823EEE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5286432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2013</a:t>
            </a:r>
            <a:r>
              <a:rPr lang="ja-JP" altLang="en-US"/>
              <a:t>年</a:t>
            </a:r>
            <a:r>
              <a:rPr lang="en-US" altLang="ja-JP"/>
              <a:t>12</a:t>
            </a:r>
            <a:r>
              <a:rPr lang="ja-JP" altLang="en-US"/>
              <a:t>月</a:t>
            </a:r>
            <a:r>
              <a:rPr lang="en-US" altLang="ja-JP"/>
              <a:t>3</a:t>
            </a:r>
            <a:r>
              <a:rPr lang="ja-JP" altLang="en-US"/>
              <a:t>日 物理学コース就職ガイダンス資料</a:t>
            </a: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DAF4E-64EE-6442-A8F4-098F034059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6314520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2013</a:t>
            </a:r>
            <a:r>
              <a:rPr lang="ja-JP" altLang="en-US"/>
              <a:t>年</a:t>
            </a:r>
            <a:r>
              <a:rPr lang="en-US" altLang="ja-JP"/>
              <a:t>12</a:t>
            </a:r>
            <a:r>
              <a:rPr lang="ja-JP" altLang="en-US"/>
              <a:t>月</a:t>
            </a:r>
            <a:r>
              <a:rPr lang="en-US" altLang="ja-JP"/>
              <a:t>3</a:t>
            </a:r>
            <a:r>
              <a:rPr lang="ja-JP" altLang="en-US"/>
              <a:t>日 物理学コース就職ガイダンス資料</a:t>
            </a: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9C1A7-F779-E542-826B-EAAD92D57E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2811046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086850" y="6492875"/>
            <a:ext cx="819150" cy="365125"/>
          </a:xfrm>
          <a:prstGeom prst="rect">
            <a:avLst/>
          </a:prstGeom>
        </p:spPr>
        <p:txBody>
          <a:bodyPr anchor="t"/>
          <a:lstStyle>
            <a:lvl1pPr algn="r">
              <a:defRPr sz="1600">
                <a:latin typeface="HGP創英角ｺﾞｼｯｸUB"/>
                <a:ea typeface="HGP創英角ｺﾞｼｯｸUB"/>
                <a:cs typeface="HGP創英角ｺﾞｼｯｸUB"/>
              </a:defRPr>
            </a:lvl1pPr>
          </a:lstStyle>
          <a:p>
            <a:pPr>
              <a:defRPr/>
            </a:pPr>
            <a:fld id="{A4182847-E9EE-CA40-BF1D-9B54576DA2A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1" name="日付プレースホルダ 3"/>
          <p:cNvSpPr txBox="1">
            <a:spLocks/>
          </p:cNvSpPr>
          <p:nvPr/>
        </p:nvSpPr>
        <p:spPr>
          <a:xfrm>
            <a:off x="5421313" y="7938"/>
            <a:ext cx="4510087" cy="541337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umimoji="1"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umimoji="1"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umimoji="1"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umimoji="1"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altLang="ja-JP" dirty="0" smtClean="0">
                <a:latin typeface="HGP創英角ｺﾞｼｯｸUB"/>
                <a:ea typeface="HGP創英角ｺﾞｼｯｸUB"/>
                <a:cs typeface="HGP創英角ｺﾞｼｯｸUB"/>
              </a:rPr>
              <a:t>2015</a:t>
            </a:r>
            <a:r>
              <a:rPr lang="ja-JP" altLang="en-US" dirty="0" smtClean="0">
                <a:latin typeface="HGP創英角ｺﾞｼｯｸUB"/>
                <a:ea typeface="HGP創英角ｺﾞｼｯｸUB"/>
                <a:cs typeface="HGP創英角ｺﾞｼｯｸUB"/>
              </a:rPr>
              <a:t>年</a:t>
            </a:r>
            <a:r>
              <a:rPr lang="en-US" altLang="ja-JP" dirty="0" smtClean="0">
                <a:latin typeface="HGP創英角ｺﾞｼｯｸUB"/>
                <a:ea typeface="HGP創英角ｺﾞｼｯｸUB"/>
                <a:cs typeface="HGP創英角ｺﾞｼｯｸUB"/>
              </a:rPr>
              <a:t>1</a:t>
            </a:r>
            <a:r>
              <a:rPr lang="ja-JP" altLang="en-US" dirty="0" smtClean="0">
                <a:latin typeface="HGP創英角ｺﾞｼｯｸUB"/>
                <a:ea typeface="HGP創英角ｺﾞｼｯｸUB"/>
                <a:cs typeface="HGP創英角ｺﾞｼｯｸUB"/>
              </a:rPr>
              <a:t>月</a:t>
            </a:r>
            <a:r>
              <a:rPr lang="en-US" altLang="ja-JP" dirty="0" smtClean="0">
                <a:latin typeface="HGP創英角ｺﾞｼｯｸUB"/>
                <a:ea typeface="HGP創英角ｺﾞｼｯｸUB"/>
                <a:cs typeface="HGP創英角ｺﾞｼｯｸUB"/>
              </a:rPr>
              <a:t>20</a:t>
            </a:r>
            <a:r>
              <a:rPr lang="ja-JP" altLang="en-US" dirty="0" smtClean="0">
                <a:latin typeface="HGP創英角ｺﾞｼｯｸUB"/>
                <a:ea typeface="HGP創英角ｺﾞｼｯｸUB"/>
                <a:cs typeface="HGP創英角ｺﾞｼｯｸUB"/>
              </a:rPr>
              <a:t>日</a:t>
            </a:r>
            <a:endParaRPr lang="en-US" altLang="ja-JP" dirty="0" smtClean="0"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defRPr/>
            </a:pPr>
            <a:r>
              <a:rPr lang="ja-JP" altLang="en-US" dirty="0" smtClean="0">
                <a:latin typeface="HGP創英角ｺﾞｼｯｸUB"/>
                <a:ea typeface="HGP創英角ｺﾞｼｯｸUB"/>
                <a:cs typeface="HGP創英角ｺﾞｼｯｸUB"/>
              </a:rPr>
              <a:t>首都大学東京</a:t>
            </a:r>
            <a:r>
              <a:rPr lang="ja-JP" altLang="ja-JP" dirty="0" smtClean="0"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r>
              <a:rPr lang="ja-JP" altLang="en-US" dirty="0" smtClean="0">
                <a:latin typeface="HGP創英角ｺﾞｼｯｸUB"/>
                <a:ea typeface="HGP創英角ｺﾞｼｯｸUB"/>
                <a:cs typeface="HGP創英角ｺﾞｼｯｸUB"/>
              </a:rPr>
              <a:t>物理学コース就職ガイダンス資料</a:t>
            </a:r>
            <a:endParaRPr lang="en-US" altLang="ja-JP" dirty="0" smtClean="0">
              <a:latin typeface="HGP創英角ｺﾞｼｯｸUB"/>
              <a:ea typeface="HGP創英角ｺﾞｼｯｸUB"/>
              <a:cs typeface="HGP創英角ｺﾞｼｯｸUB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ransition xmlns:p14="http://schemas.microsoft.com/office/powerpoint/2010/main"/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6" Type="http://schemas.openxmlformats.org/officeDocument/2006/relationships/image" Target="../media/image8.wmf"/><Relationship Id="rId7" Type="http://schemas.openxmlformats.org/officeDocument/2006/relationships/image" Target="../media/image9.wmf"/><Relationship Id="rId8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784225" y="4797152"/>
            <a:ext cx="8626475" cy="1756048"/>
          </a:xfrm>
          <a:prstGeom prst="rect">
            <a:avLst/>
          </a:prstGeom>
          <a:ln>
            <a:miter lim="800000"/>
            <a:headEnd/>
            <a:tailEnd/>
          </a:ln>
          <a:effectLst>
            <a:glow rad="101600">
              <a:schemeClr val="bg1">
                <a:alpha val="75000"/>
              </a:schemeClr>
            </a:glow>
          </a:effectLst>
        </p:spPr>
        <p:txBody>
          <a:bodyPr anchor="b">
            <a:normAutofit fontScale="90000"/>
          </a:bodyPr>
          <a:lstStyle>
            <a:lvl1pPr defTabSz="4572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altLang="ja-JP" sz="3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2015</a:t>
            </a:r>
            <a:r>
              <a:rPr lang="ja-JP" altLang="en-US" sz="3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3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3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3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sz="3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sz="3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3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3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2010</a:t>
            </a:r>
            <a:r>
              <a:rPr lang="ja-JP" altLang="en-US" sz="3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　</a:t>
            </a:r>
            <a:r>
              <a:rPr lang="en-US" altLang="ja-JP" sz="3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ESR</a:t>
            </a:r>
            <a:r>
              <a:rPr lang="ja-JP" altLang="en-US" sz="3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物性研究室　修士卒</a:t>
            </a:r>
            <a:r>
              <a:rPr lang="en-US" altLang="ja-JP" sz="3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3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3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S.T</a:t>
            </a:r>
            <a:endParaRPr lang="ja-JP" altLang="en-US" sz="3800" b="1" dirty="0">
              <a:effectLst>
                <a:outerShdw blurRad="38100" dist="38100" dir="2700000" algn="tl">
                  <a:srgbClr val="DDDDDD"/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340" name="Rectangle 9"/>
          <p:cNvSpPr>
            <a:spLocks noChangeArrowheads="1"/>
          </p:cNvSpPr>
          <p:nvPr/>
        </p:nvSpPr>
        <p:spPr bwMode="auto">
          <a:xfrm>
            <a:off x="4170363" y="4918075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ja-JP" altLang="en-US" b="1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84225" y="1676400"/>
            <a:ext cx="8337550" cy="2492990"/>
          </a:xfrm>
          <a:prstGeom prst="rect">
            <a:avLst/>
          </a:prstGeom>
          <a:noFill/>
          <a:effectLst>
            <a:glow rad="101600">
              <a:srgbClr val="FFFF00">
                <a:alpha val="75000"/>
              </a:srgbClr>
            </a:glo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ja-JP" altLang="en-US" sz="48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物理学コース</a:t>
            </a:r>
            <a:endParaRPr lang="en-US" altLang="ja-JP" sz="4800" b="1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r">
              <a:defRPr/>
            </a:pPr>
            <a:r>
              <a:rPr lang="ja-JP" altLang="en-US" sz="48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物理学専攻</a:t>
            </a:r>
            <a:endParaRPr lang="en-US" altLang="ja-JP" sz="4800" b="1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r">
              <a:defRPr/>
            </a:pPr>
            <a:r>
              <a:rPr lang="ja-JP" altLang="en-US" sz="60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就職ガイダンス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247650" y="4572000"/>
            <a:ext cx="9410700" cy="1588"/>
          </a:xfrm>
          <a:prstGeom prst="line">
            <a:avLst/>
          </a:prstGeom>
          <a:ln w="50800" cap="flat" cmpd="sng" algn="ctr">
            <a:solidFill>
              <a:srgbClr val="4889D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7"/>
          <p:cNvSpPr txBox="1">
            <a:spLocks noChangeArrowheads="1"/>
          </p:cNvSpPr>
          <p:nvPr/>
        </p:nvSpPr>
        <p:spPr>
          <a:xfrm>
            <a:off x="0" y="0"/>
            <a:ext cx="9245600" cy="549275"/>
          </a:xfrm>
          <a:prstGeom prst="rect">
            <a:avLst/>
          </a:prstGeom>
          <a:effectLst/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自己分析の</a:t>
            </a:r>
            <a:r>
              <a:rPr lang="ja-JP" alt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目標</a:t>
            </a:r>
          </a:p>
        </p:txBody>
      </p:sp>
      <p:sp>
        <p:nvSpPr>
          <p:cNvPr id="12" name="Rectangle 27"/>
          <p:cNvSpPr txBox="1">
            <a:spLocks noChangeArrowheads="1"/>
          </p:cNvSpPr>
          <p:nvPr/>
        </p:nvSpPr>
        <p:spPr>
          <a:xfrm>
            <a:off x="0" y="549275"/>
            <a:ext cx="9906000" cy="547688"/>
          </a:xfrm>
          <a:prstGeom prst="rect">
            <a:avLst/>
          </a:prstGeom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自己分析は会社に入ってからもずっと必要になるスキルです</a:t>
            </a:r>
          </a:p>
        </p:txBody>
      </p:sp>
      <p:sp>
        <p:nvSpPr>
          <p:cNvPr id="30723" name="スライド番号プレースホルダー 8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AE1E15E-CD94-E647-A8B7-138A97FF0385}" type="slidenum">
              <a:rPr lang="en-US" altLang="ja-JP" sz="1600">
                <a:latin typeface="HGP創英角ｺﾞｼｯｸUB" charset="0"/>
                <a:ea typeface="HGP創英角ｺﾞｼｯｸUB" charset="0"/>
                <a:cs typeface="HGP創英角ｺﾞｼｯｸUB" charset="0"/>
              </a:rPr>
              <a:pPr/>
              <a:t>9</a:t>
            </a:fld>
            <a:endParaRPr lang="en-US" altLang="ja-JP" sz="160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</p:txBody>
      </p:sp>
      <p:sp>
        <p:nvSpPr>
          <p:cNvPr id="30724" name="テキスト ボックス 22"/>
          <p:cNvSpPr txBox="1">
            <a:spLocks noChangeArrowheads="1"/>
          </p:cNvSpPr>
          <p:nvPr/>
        </p:nvSpPr>
        <p:spPr bwMode="auto">
          <a:xfrm>
            <a:off x="128589" y="1268413"/>
            <a:ext cx="698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>
                <a:latin typeface="HGP創英角ｺﾞｼｯｸUB" charset="0"/>
                <a:ea typeface="HGP創英角ｺﾞｼｯｸUB" charset="0"/>
                <a:cs typeface="HGP創英角ｺﾞｼｯｸUB" charset="0"/>
              </a:rPr>
              <a:t>◆</a:t>
            </a:r>
            <a:r>
              <a:rPr lang="ja-JP" altLang="en-US">
                <a:latin typeface="HGP創英角ｺﾞｼｯｸUB" charset="0"/>
                <a:ea typeface="HGP創英角ｺﾞｼｯｸUB" charset="0"/>
                <a:cs typeface="HGP創英角ｺﾞｼｯｸUB" charset="0"/>
              </a:rPr>
              <a:t>これからどんどん増していく自己分析をする機会</a:t>
            </a:r>
          </a:p>
        </p:txBody>
      </p:sp>
      <p:sp>
        <p:nvSpPr>
          <p:cNvPr id="13" name="円/楕円 12"/>
          <p:cNvSpPr/>
          <p:nvPr/>
        </p:nvSpPr>
        <p:spPr>
          <a:xfrm>
            <a:off x="992188" y="2349500"/>
            <a:ext cx="2592387" cy="647700"/>
          </a:xfrm>
          <a:prstGeom prst="ellipse">
            <a:avLst/>
          </a:prstGeom>
          <a:solidFill>
            <a:srgbClr val="C6D9F1"/>
          </a:solidFill>
          <a:ln w="28575" cmpd="sng">
            <a:solidFill>
              <a:srgbClr val="00009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ja-JP" altLang="en-US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エントリーシート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8588" y="4149725"/>
            <a:ext cx="964882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rgbClr val="D60093"/>
                </a:solidFill>
                <a:latin typeface="HGP創英角ｺﾞｼｯｸUB"/>
                <a:ea typeface="HGP創英角ｺﾞｼｯｸUB"/>
                <a:cs typeface="HGP創英角ｺﾞｼｯｸUB"/>
              </a:rPr>
              <a:t>就職活動という機会に、自己分析を常に出来る習慣を身に付けましょう！</a:t>
            </a:r>
          </a:p>
        </p:txBody>
      </p:sp>
      <p:sp>
        <p:nvSpPr>
          <p:cNvPr id="30727" name="テキスト ボックス 17"/>
          <p:cNvSpPr txBox="1">
            <a:spLocks noChangeArrowheads="1"/>
          </p:cNvSpPr>
          <p:nvPr/>
        </p:nvSpPr>
        <p:spPr bwMode="auto">
          <a:xfrm>
            <a:off x="1423988" y="1844675"/>
            <a:ext cx="2247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ja-JP" altLang="en-US">
                <a:solidFill>
                  <a:srgbClr val="000090"/>
                </a:solidFill>
                <a:latin typeface="HGP創英角ｺﾞｼｯｸUB" charset="0"/>
                <a:ea typeface="HGP創英角ｺﾞｼｯｸUB" charset="0"/>
                <a:cs typeface="HGP創英角ｺﾞｼｯｸUB" charset="0"/>
              </a:rPr>
              <a:t>就職活動</a:t>
            </a:r>
          </a:p>
        </p:txBody>
      </p:sp>
      <p:sp>
        <p:nvSpPr>
          <p:cNvPr id="19" name="円/楕円 18"/>
          <p:cNvSpPr/>
          <p:nvPr/>
        </p:nvSpPr>
        <p:spPr>
          <a:xfrm>
            <a:off x="3368675" y="2924175"/>
            <a:ext cx="1152525" cy="649288"/>
          </a:xfrm>
          <a:prstGeom prst="ellipse">
            <a:avLst/>
          </a:prstGeom>
          <a:solidFill>
            <a:srgbClr val="C6D9F1"/>
          </a:solidFill>
          <a:ln w="28575" cmpd="sng">
            <a:solidFill>
              <a:srgbClr val="00009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ja-JP" altLang="en-US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面接</a:t>
            </a:r>
          </a:p>
        </p:txBody>
      </p:sp>
      <p:sp>
        <p:nvSpPr>
          <p:cNvPr id="20" name="円/楕円 19"/>
          <p:cNvSpPr/>
          <p:nvPr/>
        </p:nvSpPr>
        <p:spPr>
          <a:xfrm>
            <a:off x="631825" y="3141663"/>
            <a:ext cx="2592388" cy="863600"/>
          </a:xfrm>
          <a:prstGeom prst="ellipse">
            <a:avLst/>
          </a:prstGeom>
          <a:solidFill>
            <a:srgbClr val="C6D9F1"/>
          </a:solidFill>
          <a:ln w="28575" cmpd="sng">
            <a:solidFill>
              <a:srgbClr val="00009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ja-JP" altLang="en-US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グループ</a:t>
            </a:r>
            <a:r>
              <a:rPr lang="en-US" altLang="ja-JP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/>
            </a:r>
            <a:br>
              <a:rPr lang="en-US" altLang="ja-JP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</a:br>
            <a:r>
              <a:rPr lang="ja-JP" altLang="en-US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ディスカッション</a:t>
            </a:r>
          </a:p>
        </p:txBody>
      </p:sp>
      <p:sp>
        <p:nvSpPr>
          <p:cNvPr id="22" name="円/楕円 21"/>
          <p:cNvSpPr/>
          <p:nvPr/>
        </p:nvSpPr>
        <p:spPr>
          <a:xfrm>
            <a:off x="6032500" y="2420938"/>
            <a:ext cx="2592388" cy="647700"/>
          </a:xfrm>
          <a:prstGeom prst="ellipse">
            <a:avLst/>
          </a:prstGeom>
          <a:solidFill>
            <a:srgbClr val="FFCCFF"/>
          </a:solidFill>
          <a:ln w="28575" cmpd="sng">
            <a:solidFill>
              <a:srgbClr val="D6009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ja-JP" altLang="en-US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キャリアアップ</a:t>
            </a:r>
          </a:p>
        </p:txBody>
      </p:sp>
      <p:sp>
        <p:nvSpPr>
          <p:cNvPr id="24" name="円/楕円 23"/>
          <p:cNvSpPr/>
          <p:nvPr/>
        </p:nvSpPr>
        <p:spPr>
          <a:xfrm>
            <a:off x="8337550" y="3141663"/>
            <a:ext cx="1152525" cy="647700"/>
          </a:xfrm>
          <a:prstGeom prst="ellipse">
            <a:avLst/>
          </a:prstGeom>
          <a:solidFill>
            <a:srgbClr val="FFCCFF"/>
          </a:solidFill>
          <a:ln w="28575" cmpd="sng">
            <a:solidFill>
              <a:srgbClr val="D6009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ja-JP" altLang="en-US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選考</a:t>
            </a:r>
          </a:p>
        </p:txBody>
      </p:sp>
      <p:sp>
        <p:nvSpPr>
          <p:cNvPr id="25" name="円/楕円 24"/>
          <p:cNvSpPr/>
          <p:nvPr/>
        </p:nvSpPr>
        <p:spPr>
          <a:xfrm>
            <a:off x="7113588" y="3357563"/>
            <a:ext cx="1152525" cy="647700"/>
          </a:xfrm>
          <a:prstGeom prst="ellipse">
            <a:avLst/>
          </a:prstGeom>
          <a:solidFill>
            <a:srgbClr val="FFCCFF"/>
          </a:solidFill>
          <a:ln w="28575" cmpd="sng">
            <a:solidFill>
              <a:srgbClr val="D6009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ja-JP" altLang="en-US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会議</a:t>
            </a:r>
          </a:p>
        </p:txBody>
      </p:sp>
      <p:sp>
        <p:nvSpPr>
          <p:cNvPr id="26" name="円/楕円 25"/>
          <p:cNvSpPr/>
          <p:nvPr/>
        </p:nvSpPr>
        <p:spPr>
          <a:xfrm>
            <a:off x="5745163" y="3284538"/>
            <a:ext cx="1152525" cy="649287"/>
          </a:xfrm>
          <a:prstGeom prst="ellipse">
            <a:avLst/>
          </a:prstGeom>
          <a:solidFill>
            <a:srgbClr val="FFCCFF"/>
          </a:solidFill>
          <a:ln w="28575" cmpd="sng">
            <a:solidFill>
              <a:srgbClr val="D6009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ja-JP" altLang="en-US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商談</a:t>
            </a:r>
          </a:p>
        </p:txBody>
      </p:sp>
      <p:sp>
        <p:nvSpPr>
          <p:cNvPr id="2" name="右矢印 1"/>
          <p:cNvSpPr/>
          <p:nvPr/>
        </p:nvSpPr>
        <p:spPr>
          <a:xfrm>
            <a:off x="4737100" y="2636838"/>
            <a:ext cx="720725" cy="720725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392863" y="1844675"/>
            <a:ext cx="22479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rgbClr val="D60093"/>
                </a:solidFill>
                <a:latin typeface="HGP創英角ｺﾞｼｯｸUB"/>
                <a:ea typeface="HGP創英角ｺﾞｼｯｸUB"/>
                <a:cs typeface="HGP創英角ｺﾞｼｯｸUB"/>
              </a:rPr>
              <a:t>社会人生活</a:t>
            </a:r>
          </a:p>
        </p:txBody>
      </p:sp>
      <p:sp>
        <p:nvSpPr>
          <p:cNvPr id="30736" name="テキスト ボックス 27"/>
          <p:cNvSpPr txBox="1">
            <a:spLocks noChangeArrowheads="1"/>
          </p:cNvSpPr>
          <p:nvPr/>
        </p:nvSpPr>
        <p:spPr bwMode="auto">
          <a:xfrm rot="-808498">
            <a:off x="296863" y="4889500"/>
            <a:ext cx="2089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>
                <a:latin typeface="HGP創英角ｺﾞｼｯｸUB" charset="0"/>
                <a:ea typeface="HGP創英角ｺﾞｼｯｸUB" charset="0"/>
                <a:cs typeface="HGP創英角ｺﾞｼｯｸUB" charset="0"/>
              </a:rPr>
              <a:t>ちなみに・・・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273050" y="4797425"/>
            <a:ext cx="9359900" cy="1727200"/>
          </a:xfrm>
          <a:prstGeom prst="rect">
            <a:avLst/>
          </a:prstGeom>
          <a:noFill/>
          <a:ln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30738" name="テキスト ボックス 28"/>
          <p:cNvSpPr txBox="1">
            <a:spLocks noChangeArrowheads="1"/>
          </p:cNvSpPr>
          <p:nvPr/>
        </p:nvSpPr>
        <p:spPr bwMode="auto">
          <a:xfrm>
            <a:off x="560388" y="5300663"/>
            <a:ext cx="3562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ja-JP" altLang="en-US">
                <a:solidFill>
                  <a:srgbClr val="000000"/>
                </a:solidFill>
                <a:latin typeface="HGP創英角ｺﾞｼｯｸUB" charset="0"/>
                <a:ea typeface="HGP創英角ｺﾞｼｯｸUB" charset="0"/>
                <a:cs typeface="HGP創英角ｺﾞｼｯｸUB" charset="0"/>
              </a:rPr>
              <a:t>企業から選ばれる就活</a:t>
            </a:r>
            <a:endParaRPr lang="en-US" altLang="ja-JP">
              <a:solidFill>
                <a:srgbClr val="000000"/>
              </a:solidFill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  <a:p>
            <a:pPr algn="ctr"/>
            <a:r>
              <a:rPr lang="en-US" altLang="ja-JP">
                <a:solidFill>
                  <a:srgbClr val="000000"/>
                </a:solidFill>
                <a:latin typeface="HGP創英角ｺﾞｼｯｸUB" charset="0"/>
                <a:ea typeface="HGP創英角ｺﾞｼｯｸUB" charset="0"/>
                <a:cs typeface="HGP創英角ｺﾞｼｯｸUB" charset="0"/>
              </a:rPr>
              <a:t>or</a:t>
            </a:r>
            <a:br>
              <a:rPr lang="en-US" altLang="ja-JP">
                <a:solidFill>
                  <a:srgbClr val="000000"/>
                </a:solidFill>
                <a:latin typeface="HGP創英角ｺﾞｼｯｸUB" charset="0"/>
                <a:ea typeface="HGP創英角ｺﾞｼｯｸUB" charset="0"/>
                <a:cs typeface="HGP創英角ｺﾞｼｯｸUB" charset="0"/>
              </a:rPr>
            </a:br>
            <a:r>
              <a:rPr lang="ja-JP" altLang="en-US">
                <a:solidFill>
                  <a:srgbClr val="000000"/>
                </a:solidFill>
                <a:latin typeface="HGP創英角ｺﾞｼｯｸUB" charset="0"/>
                <a:ea typeface="HGP創英角ｺﾞｼｯｸUB" charset="0"/>
                <a:cs typeface="HGP創英角ｺﾞｼｯｸUB" charset="0"/>
              </a:rPr>
              <a:t>企業を選ぶ就活</a:t>
            </a:r>
          </a:p>
        </p:txBody>
      </p:sp>
      <p:pic>
        <p:nvPicPr>
          <p:cNvPr id="30739" name="図 29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013325"/>
            <a:ext cx="1985963" cy="149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角丸四角形吹き出し 5"/>
          <p:cNvSpPr/>
          <p:nvPr/>
        </p:nvSpPr>
        <p:spPr>
          <a:xfrm>
            <a:off x="5600700" y="4941888"/>
            <a:ext cx="3744913" cy="719137"/>
          </a:xfrm>
          <a:prstGeom prst="wedgeRoundRectCallout">
            <a:avLst>
              <a:gd name="adj1" fmla="val -58327"/>
              <a:gd name="adj2" fmla="val 39572"/>
              <a:gd name="adj3" fmla="val 16667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私は御社の求めている人材そのものです</a:t>
            </a:r>
          </a:p>
        </p:txBody>
      </p:sp>
      <p:sp>
        <p:nvSpPr>
          <p:cNvPr id="33" name="角丸四角形吹き出し 32"/>
          <p:cNvSpPr/>
          <p:nvPr/>
        </p:nvSpPr>
        <p:spPr>
          <a:xfrm>
            <a:off x="5600700" y="5732463"/>
            <a:ext cx="3744913" cy="720725"/>
          </a:xfrm>
          <a:prstGeom prst="wedgeRoundRectCallout">
            <a:avLst>
              <a:gd name="adj1" fmla="val -57988"/>
              <a:gd name="adj2" fmla="val -23921"/>
              <a:gd name="adj3" fmla="val 16667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rgbClr val="D60093"/>
                </a:solidFill>
                <a:latin typeface="HGP創英角ｺﾞｼｯｸUB"/>
                <a:ea typeface="HGP創英角ｺﾞｼｯｸUB"/>
                <a:cs typeface="HGP創英角ｺﾞｼｯｸUB"/>
              </a:rPr>
              <a:t>御社は私の求めている会社そのものです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/>
          <p:cNvSpPr txBox="1"/>
          <p:nvPr/>
        </p:nvSpPr>
        <p:spPr>
          <a:xfrm>
            <a:off x="920552" y="2132856"/>
            <a:ext cx="8064896" cy="317009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ja-JP" sz="3600" dirty="0">
                <a:solidFill>
                  <a:srgbClr val="BFBFB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①</a:t>
            </a:r>
            <a:r>
              <a:rPr lang="ja-JP" altLang="en-US" sz="3600" dirty="0">
                <a:solidFill>
                  <a:srgbClr val="BFBFB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就職活動の中で大切だと思う事</a:t>
            </a:r>
            <a:endParaRPr lang="en-US" altLang="ja-JP" sz="3600" dirty="0">
              <a:solidFill>
                <a:srgbClr val="BFBFB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spcAft>
                <a:spcPts val="600"/>
              </a:spcAft>
              <a:defRPr/>
            </a:pPr>
            <a:endParaRPr lang="en-US" altLang="ja-JP" sz="3600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spcAft>
                <a:spcPts val="600"/>
              </a:spcAft>
              <a:defRPr/>
            </a:pPr>
            <a:r>
              <a:rPr lang="en-US" altLang="ja-JP" sz="36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②</a:t>
            </a:r>
            <a:r>
              <a:rPr lang="ja-JP" altLang="en-US" sz="36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今から始められること</a:t>
            </a:r>
            <a:endParaRPr lang="en-US" altLang="ja-JP" sz="3600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spcAft>
                <a:spcPts val="600"/>
              </a:spcAft>
              <a:defRPr/>
            </a:pPr>
            <a:endParaRPr lang="en-US" altLang="ja-JP" sz="3600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spcAft>
                <a:spcPts val="600"/>
              </a:spcAft>
              <a:defRPr/>
            </a:pPr>
            <a:r>
              <a:rPr lang="en-US" altLang="ja-JP" sz="3600" dirty="0" smtClean="0">
                <a:solidFill>
                  <a:srgbClr val="BFBFB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③</a:t>
            </a:r>
            <a:r>
              <a:rPr lang="ja-JP" altLang="en-US" sz="3600" dirty="0" smtClean="0">
                <a:solidFill>
                  <a:srgbClr val="BFBFB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社会人</a:t>
            </a:r>
            <a:r>
              <a:rPr lang="ja-JP" altLang="en-US" sz="3600" dirty="0">
                <a:solidFill>
                  <a:srgbClr val="BFBFB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ってこんなだ</a:t>
            </a:r>
            <a:r>
              <a:rPr lang="ja-JP" altLang="en-US" sz="3600" dirty="0" smtClean="0">
                <a:solidFill>
                  <a:srgbClr val="BFBFB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！</a:t>
            </a:r>
            <a:endParaRPr lang="en-US" altLang="ja-JP" sz="3600" dirty="0">
              <a:solidFill>
                <a:srgbClr val="BFBFB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15" name="Rectangle 27"/>
          <p:cNvSpPr txBox="1">
            <a:spLocks noChangeArrowheads="1"/>
          </p:cNvSpPr>
          <p:nvPr/>
        </p:nvSpPr>
        <p:spPr>
          <a:xfrm>
            <a:off x="0" y="0"/>
            <a:ext cx="9245600" cy="549275"/>
          </a:xfrm>
          <a:prstGeom prst="rect">
            <a:avLst/>
          </a:prstGeom>
          <a:effectLst/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今日お話したいこと</a:t>
            </a:r>
          </a:p>
        </p:txBody>
      </p:sp>
      <p:sp>
        <p:nvSpPr>
          <p:cNvPr id="32771" name="スライド番号プレースホルダー 4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332BF9-4A5D-BC41-92FB-4B72A9176577}" type="slidenum">
              <a:rPr lang="en-US" altLang="ja-JP" sz="1600">
                <a:latin typeface="HGP創英角ｺﾞｼｯｸUB" charset="0"/>
                <a:ea typeface="HGP創英角ｺﾞｼｯｸUB" charset="0"/>
                <a:cs typeface="HGP創英角ｺﾞｼｯｸUB" charset="0"/>
              </a:rPr>
              <a:pPr/>
              <a:t>10</a:t>
            </a:fld>
            <a:endParaRPr lang="en-US" altLang="ja-JP" sz="160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7"/>
          <p:cNvSpPr txBox="1">
            <a:spLocks noChangeArrowheads="1"/>
          </p:cNvSpPr>
          <p:nvPr/>
        </p:nvSpPr>
        <p:spPr>
          <a:xfrm>
            <a:off x="0" y="0"/>
            <a:ext cx="9245600" cy="549275"/>
          </a:xfrm>
          <a:prstGeom prst="rect">
            <a:avLst/>
          </a:prstGeom>
          <a:effectLst/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今から始められること</a:t>
            </a:r>
          </a:p>
        </p:txBody>
      </p:sp>
      <p:sp>
        <p:nvSpPr>
          <p:cNvPr id="12" name="Rectangle 27"/>
          <p:cNvSpPr txBox="1">
            <a:spLocks noChangeArrowheads="1"/>
          </p:cNvSpPr>
          <p:nvPr/>
        </p:nvSpPr>
        <p:spPr>
          <a:xfrm>
            <a:off x="0" y="549275"/>
            <a:ext cx="9906000" cy="547688"/>
          </a:xfrm>
          <a:prstGeom prst="rect">
            <a:avLst/>
          </a:prstGeom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自己分析とインターンシップで、自分の足場を固める</a:t>
            </a:r>
          </a:p>
        </p:txBody>
      </p:sp>
      <p:sp>
        <p:nvSpPr>
          <p:cNvPr id="34819" name="スライド番号プレースホルダー 8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82793E-A37E-7642-A32B-CC07275B18DF}" type="slidenum">
              <a:rPr lang="en-US" altLang="ja-JP" sz="1600">
                <a:latin typeface="HGP創英角ｺﾞｼｯｸUB" charset="0"/>
                <a:ea typeface="HGP創英角ｺﾞｼｯｸUB" charset="0"/>
                <a:cs typeface="HGP創英角ｺﾞｼｯｸUB" charset="0"/>
              </a:rPr>
              <a:pPr/>
              <a:t>11</a:t>
            </a:fld>
            <a:endParaRPr lang="en-US" altLang="ja-JP" sz="160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</p:txBody>
      </p:sp>
      <p:sp>
        <p:nvSpPr>
          <p:cNvPr id="34820" name="テキスト ボックス 22"/>
          <p:cNvSpPr txBox="1">
            <a:spLocks noChangeArrowheads="1"/>
          </p:cNvSpPr>
          <p:nvPr/>
        </p:nvSpPr>
        <p:spPr bwMode="auto">
          <a:xfrm>
            <a:off x="128588" y="1268413"/>
            <a:ext cx="96488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dirty="0" smtClean="0">
                <a:latin typeface="HGP創英角ｺﾞｼｯｸUB" charset="0"/>
                <a:ea typeface="HGP創英角ｺﾞｼｯｸUB" charset="0"/>
                <a:cs typeface="HGP創英角ｺﾞｼｯｸUB" charset="0"/>
              </a:rPr>
              <a:t>◆</a:t>
            </a:r>
            <a:r>
              <a:rPr lang="ja-JP" altLang="en-US" dirty="0" smtClean="0">
                <a:latin typeface="HGP創英角ｺﾞｼｯｸUB" charset="0"/>
                <a:ea typeface="HGP創英角ｺﾞｼｯｸUB" charset="0"/>
                <a:cs typeface="HGP創英角ｺﾞｼｯｸUB" charset="0"/>
              </a:rPr>
              <a:t>今からはじめれば、</a:t>
            </a:r>
            <a:r>
              <a:rPr lang="ja-JP" altLang="en-US" dirty="0">
                <a:latin typeface="HGP創英角ｺﾞｼｯｸUB" charset="0"/>
                <a:ea typeface="HGP創英角ｺﾞｼｯｸUB" charset="0"/>
                <a:cs typeface="HGP創英角ｺﾞｼｯｸUB" charset="0"/>
              </a:rPr>
              <a:t>有利になる２つのこと</a:t>
            </a:r>
            <a:endParaRPr lang="en-US" altLang="ja-JP" dirty="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  <a:p>
            <a:r>
              <a:rPr lang="ja-JP" altLang="en-US" dirty="0">
                <a:latin typeface="HGP創英角ｺﾞｼｯｸUB" charset="0"/>
                <a:ea typeface="HGP創英角ｺﾞｼｯｸUB" charset="0"/>
                <a:cs typeface="HGP創英角ｺﾞｼｯｸUB" charset="0"/>
              </a:rPr>
              <a:t>　・自己</a:t>
            </a:r>
            <a:r>
              <a:rPr lang="ja-JP" altLang="en-US" dirty="0" smtClean="0">
                <a:latin typeface="HGP創英角ｺﾞｼｯｸUB" charset="0"/>
                <a:ea typeface="HGP創英角ｺﾞｼｯｸUB" charset="0"/>
                <a:cs typeface="HGP創英角ｺﾞｼｯｸUB" charset="0"/>
              </a:rPr>
              <a:t>分析</a:t>
            </a:r>
            <a:endParaRPr lang="en-US" altLang="ja-JP" dirty="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  <a:p>
            <a:endParaRPr lang="en-US" altLang="ja-JP" dirty="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  <a:p>
            <a:r>
              <a:rPr lang="ja-JP" altLang="en-US" dirty="0">
                <a:latin typeface="HGP創英角ｺﾞｼｯｸUB" charset="0"/>
                <a:ea typeface="HGP創英角ｺﾞｼｯｸUB" charset="0"/>
                <a:cs typeface="HGP創英角ｺﾞｼｯｸUB" charset="0"/>
              </a:rPr>
              <a:t>　</a:t>
            </a:r>
            <a:r>
              <a:rPr lang="ja-JP" altLang="en-US" dirty="0" smtClean="0">
                <a:latin typeface="HGP創英角ｺﾞｼｯｸUB" charset="0"/>
                <a:ea typeface="HGP創英角ｺﾞｼｯｸUB" charset="0"/>
                <a:cs typeface="HGP創英角ｺﾞｼｯｸUB" charset="0"/>
              </a:rPr>
              <a:t>・インターンシップ・・・興味がある業界は１回ずつは参加したい！</a:t>
            </a:r>
            <a:endParaRPr lang="en-US" altLang="ja-JP" dirty="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</p:txBody>
      </p:sp>
      <p:pic>
        <p:nvPicPr>
          <p:cNvPr id="17" name="Picture 2" descr="C:\Users\s.taniguchi\AppData\Local\Microsoft\Windows\Temporary Internet Files\Content.IE5\BAZW94RG\gi01a2014070916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600" y="3212976"/>
            <a:ext cx="2530019" cy="235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テキスト ボックス 22"/>
          <p:cNvSpPr txBox="1">
            <a:spLocks noChangeArrowheads="1"/>
          </p:cNvSpPr>
          <p:nvPr/>
        </p:nvSpPr>
        <p:spPr bwMode="auto">
          <a:xfrm>
            <a:off x="1208710" y="5661248"/>
            <a:ext cx="2736178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ja-JP" altLang="en-US" dirty="0" smtClean="0">
                <a:latin typeface="HGP創英角ｺﾞｼｯｸUB" charset="0"/>
                <a:ea typeface="HGP創英角ｺﾞｼｯｸUB" charset="0"/>
                <a:cs typeface="HGP創英角ｺﾞｼｯｸUB" charset="0"/>
              </a:rPr>
              <a:t>インターンの経験</a:t>
            </a:r>
            <a:endParaRPr lang="en-US" altLang="ja-JP" dirty="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</p:txBody>
      </p:sp>
      <p:sp>
        <p:nvSpPr>
          <p:cNvPr id="4" name="フリーフォーム 3"/>
          <p:cNvSpPr/>
          <p:nvPr/>
        </p:nvSpPr>
        <p:spPr>
          <a:xfrm>
            <a:off x="4129548" y="3547234"/>
            <a:ext cx="1602658" cy="621643"/>
          </a:xfrm>
          <a:custGeom>
            <a:avLst/>
            <a:gdLst>
              <a:gd name="connsiteX0" fmla="*/ 0 w 1602658"/>
              <a:gd name="connsiteY0" fmla="*/ 621643 h 621643"/>
              <a:gd name="connsiteX1" fmla="*/ 963562 w 1602658"/>
              <a:gd name="connsiteY1" fmla="*/ 2211 h 621643"/>
              <a:gd name="connsiteX2" fmla="*/ 1602658 w 1602658"/>
              <a:gd name="connsiteY2" fmla="*/ 454495 h 621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2658" h="621643">
                <a:moveTo>
                  <a:pt x="0" y="621643"/>
                </a:moveTo>
                <a:cubicBezTo>
                  <a:pt x="348226" y="325856"/>
                  <a:pt x="696452" y="30069"/>
                  <a:pt x="963562" y="2211"/>
                </a:cubicBezTo>
                <a:cubicBezTo>
                  <a:pt x="1230672" y="-25647"/>
                  <a:pt x="1416665" y="214424"/>
                  <a:pt x="1602658" y="454495"/>
                </a:cubicBezTo>
              </a:path>
            </a:pathLst>
          </a:custGeom>
          <a:noFill/>
          <a:ln w="76200">
            <a:solidFill>
              <a:srgbClr val="D60093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2"/>
          <p:cNvSpPr txBox="1">
            <a:spLocks noChangeArrowheads="1"/>
          </p:cNvSpPr>
          <p:nvPr/>
        </p:nvSpPr>
        <p:spPr bwMode="auto">
          <a:xfrm rot="20989653">
            <a:off x="6249144" y="3627222"/>
            <a:ext cx="2736178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ja-JP" altLang="en-US" dirty="0" smtClean="0">
                <a:latin typeface="HGP創英角ｺﾞｼｯｸUB" charset="0"/>
                <a:ea typeface="HGP創英角ｺﾞｼｯｸUB" charset="0"/>
                <a:cs typeface="HGP創英角ｺﾞｼｯｸUB" charset="0"/>
              </a:rPr>
              <a:t>業界の知識</a:t>
            </a:r>
            <a:endParaRPr lang="en-US" altLang="ja-JP" dirty="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</p:txBody>
      </p:sp>
      <p:sp>
        <p:nvSpPr>
          <p:cNvPr id="22" name="テキスト ボックス 22"/>
          <p:cNvSpPr txBox="1">
            <a:spLocks noChangeArrowheads="1"/>
          </p:cNvSpPr>
          <p:nvPr/>
        </p:nvSpPr>
        <p:spPr bwMode="auto">
          <a:xfrm rot="20989653">
            <a:off x="6249144" y="4414489"/>
            <a:ext cx="2736178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ja-JP" altLang="en-US" dirty="0" smtClean="0">
                <a:solidFill>
                  <a:srgbClr val="D60093"/>
                </a:solidFill>
                <a:latin typeface="HGP創英角ｺﾞｼｯｸUB" charset="0"/>
                <a:ea typeface="HGP創英角ｺﾞｼｯｸUB" charset="0"/>
                <a:cs typeface="HGP創英角ｺﾞｼｯｸUB" charset="0"/>
              </a:rPr>
              <a:t>新しい考え方</a:t>
            </a:r>
            <a:endParaRPr lang="en-US" altLang="ja-JP" dirty="0">
              <a:solidFill>
                <a:srgbClr val="D60093"/>
              </a:solidFill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</p:txBody>
      </p:sp>
      <p:sp>
        <p:nvSpPr>
          <p:cNvPr id="23" name="テキスト ボックス 22"/>
          <p:cNvSpPr txBox="1">
            <a:spLocks noChangeArrowheads="1"/>
          </p:cNvSpPr>
          <p:nvPr/>
        </p:nvSpPr>
        <p:spPr bwMode="auto">
          <a:xfrm rot="20989653">
            <a:off x="6249144" y="5199583"/>
            <a:ext cx="2736178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ja-JP" altLang="en-US" dirty="0" smtClean="0">
                <a:solidFill>
                  <a:srgbClr val="D60093"/>
                </a:solidFill>
                <a:latin typeface="HGP創英角ｺﾞｼｯｸUB" charset="0"/>
                <a:ea typeface="HGP創英角ｺﾞｼｯｸUB" charset="0"/>
                <a:cs typeface="HGP創英角ｺﾞｼｯｸUB" charset="0"/>
              </a:rPr>
              <a:t>就職活動仲間</a:t>
            </a:r>
            <a:endParaRPr lang="en-US" altLang="ja-JP" dirty="0">
              <a:solidFill>
                <a:srgbClr val="D60093"/>
              </a:solidFill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7"/>
          <p:cNvSpPr txBox="1">
            <a:spLocks noChangeArrowheads="1"/>
          </p:cNvSpPr>
          <p:nvPr/>
        </p:nvSpPr>
        <p:spPr>
          <a:xfrm>
            <a:off x="0" y="0"/>
            <a:ext cx="9245600" cy="549275"/>
          </a:xfrm>
          <a:prstGeom prst="rect">
            <a:avLst/>
          </a:prstGeom>
          <a:effectLst/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（参考）</a:t>
            </a:r>
          </a:p>
        </p:txBody>
      </p:sp>
      <p:sp>
        <p:nvSpPr>
          <p:cNvPr id="12" name="Rectangle 27"/>
          <p:cNvSpPr txBox="1">
            <a:spLocks noChangeArrowheads="1"/>
          </p:cNvSpPr>
          <p:nvPr/>
        </p:nvSpPr>
        <p:spPr>
          <a:xfrm>
            <a:off x="0" y="549275"/>
            <a:ext cx="9906000" cy="547688"/>
          </a:xfrm>
          <a:prstGeom prst="rect">
            <a:avLst/>
          </a:prstGeom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プレエントリーはいくらやっても得しかありません</a:t>
            </a:r>
          </a:p>
        </p:txBody>
      </p:sp>
      <p:sp>
        <p:nvSpPr>
          <p:cNvPr id="34819" name="スライド番号プレースホルダー 8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82793E-A37E-7642-A32B-CC07275B18DF}" type="slidenum">
              <a:rPr lang="en-US" altLang="ja-JP" sz="1600">
                <a:latin typeface="HGP創英角ｺﾞｼｯｸUB" charset="0"/>
                <a:ea typeface="HGP創英角ｺﾞｼｯｸUB" charset="0"/>
                <a:cs typeface="HGP創英角ｺﾞｼｯｸUB" charset="0"/>
              </a:rPr>
              <a:pPr/>
              <a:t>12</a:t>
            </a:fld>
            <a:endParaRPr lang="en-US" altLang="ja-JP" sz="160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</p:txBody>
      </p:sp>
      <p:sp>
        <p:nvSpPr>
          <p:cNvPr id="34820" name="テキスト ボックス 22"/>
          <p:cNvSpPr txBox="1">
            <a:spLocks noChangeArrowheads="1"/>
          </p:cNvSpPr>
          <p:nvPr/>
        </p:nvSpPr>
        <p:spPr bwMode="auto">
          <a:xfrm>
            <a:off x="128588" y="1268413"/>
            <a:ext cx="96488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 dirty="0" smtClean="0">
                <a:latin typeface="HGP創英角ｺﾞｼｯｸUB" charset="0"/>
                <a:ea typeface="HGP創英角ｺﾞｼｯｸUB" charset="0"/>
                <a:cs typeface="HGP創英角ｺﾞｼｯｸUB" charset="0"/>
              </a:rPr>
              <a:t>プレエントリー</a:t>
            </a:r>
            <a:r>
              <a:rPr lang="en-US" altLang="ja-JP" dirty="0">
                <a:latin typeface="HGP創英角ｺﾞｼｯｸUB" charset="0"/>
                <a:ea typeface="HGP創英角ｺﾞｼｯｸUB" charset="0"/>
                <a:cs typeface="HGP創英角ｺﾞｼｯｸUB" charset="0"/>
              </a:rPr>
              <a:t/>
            </a:r>
            <a:br>
              <a:rPr lang="en-US" altLang="ja-JP" dirty="0">
                <a:latin typeface="HGP創英角ｺﾞｼｯｸUB" charset="0"/>
                <a:ea typeface="HGP創英角ｺﾞｼｯｸUB" charset="0"/>
                <a:cs typeface="HGP創英角ｺﾞｼｯｸUB" charset="0"/>
              </a:rPr>
            </a:br>
            <a:r>
              <a:rPr lang="ja-JP" altLang="en-US" dirty="0">
                <a:latin typeface="HGP創英角ｺﾞｼｯｸUB" charset="0"/>
                <a:ea typeface="HGP創英角ｺﾞｼｯｸUB" charset="0"/>
                <a:cs typeface="HGP創英角ｺﾞｼｯｸUB" charset="0"/>
              </a:rPr>
              <a:t>　　「私は貴社に興味があります」ということを伝えるもの。</a:t>
            </a:r>
            <a:endParaRPr lang="en-US" altLang="ja-JP" dirty="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  <a:p>
            <a:r>
              <a:rPr lang="ja-JP" altLang="en-US" dirty="0">
                <a:latin typeface="HGP創英角ｺﾞｼｯｸUB" charset="0"/>
                <a:ea typeface="HGP創英角ｺﾞｼｯｸUB" charset="0"/>
                <a:cs typeface="HGP創英角ｺﾞｼｯｸUB" charset="0"/>
              </a:rPr>
              <a:t>　　これをすることで、その企業から情報やアプローチがくることも</a:t>
            </a:r>
            <a:r>
              <a:rPr lang="ja-JP" altLang="en-US" dirty="0" smtClean="0">
                <a:latin typeface="HGP創英角ｺﾞｼｯｸUB" charset="0"/>
                <a:ea typeface="HGP創英角ｺﾞｼｯｸUB" charset="0"/>
                <a:cs typeface="HGP創英角ｺﾞｼｯｸUB" charset="0"/>
              </a:rPr>
              <a:t>。</a:t>
            </a:r>
            <a:endParaRPr lang="en-US" altLang="ja-JP" dirty="0" smtClean="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  <a:p>
            <a:endParaRPr lang="en-US" altLang="ja-JP" dirty="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  <a:p>
            <a:r>
              <a:rPr lang="ja-JP" altLang="en-US" dirty="0" smtClean="0">
                <a:latin typeface="HGP創英角ｺﾞｼｯｸUB" charset="0"/>
                <a:ea typeface="HGP創英角ｺﾞｼｯｸUB" charset="0"/>
                <a:cs typeface="HGP創英角ｺﾞｼｯｸUB" charset="0"/>
              </a:rPr>
              <a:t>　</a:t>
            </a:r>
            <a:r>
              <a:rPr lang="ja-JP" altLang="en-US" dirty="0" smtClean="0">
                <a:solidFill>
                  <a:srgbClr val="D60093"/>
                </a:solidFill>
                <a:latin typeface="HGP創英角ｺﾞｼｯｸUB" charset="0"/>
                <a:ea typeface="HGP創英角ｺﾞｼｯｸUB" charset="0"/>
                <a:cs typeface="HGP創英角ｺﾞｼｯｸUB" charset="0"/>
              </a:rPr>
              <a:t>★できるだけ早く、たくさん</a:t>
            </a:r>
            <a:r>
              <a:rPr lang="ja-JP" altLang="en-US" dirty="0">
                <a:solidFill>
                  <a:srgbClr val="D60093"/>
                </a:solidFill>
                <a:latin typeface="HGP創英角ｺﾞｼｯｸUB" charset="0"/>
                <a:ea typeface="HGP創英角ｺﾞｼｯｸUB" charset="0"/>
                <a:cs typeface="HGP創英角ｺﾞｼｯｸUB" charset="0"/>
              </a:rPr>
              <a:t>やっただけ有利に</a:t>
            </a:r>
            <a:r>
              <a:rPr lang="ja-JP" altLang="en-US" dirty="0" smtClean="0">
                <a:solidFill>
                  <a:srgbClr val="D60093"/>
                </a:solidFill>
                <a:latin typeface="HGP創英角ｺﾞｼｯｸUB" charset="0"/>
                <a:ea typeface="HGP創英角ｺﾞｼｯｸUB" charset="0"/>
                <a:cs typeface="HGP創英角ｺﾞｼｯｸUB" charset="0"/>
              </a:rPr>
              <a:t>なります</a:t>
            </a:r>
            <a:endParaRPr lang="en-US" altLang="ja-JP" dirty="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73050" y="3573934"/>
            <a:ext cx="9359900" cy="2519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823" name="テキスト ボックス 19"/>
          <p:cNvSpPr txBox="1">
            <a:spLocks noChangeArrowheads="1"/>
          </p:cNvSpPr>
          <p:nvPr/>
        </p:nvSpPr>
        <p:spPr bwMode="auto">
          <a:xfrm>
            <a:off x="273050" y="3573934"/>
            <a:ext cx="43926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dirty="0" smtClean="0">
                <a:latin typeface="HGP創英角ｺﾞｼｯｸUB" charset="0"/>
                <a:ea typeface="HGP創英角ｺﾞｼｯｸUB" charset="0"/>
                <a:cs typeface="HGP創英角ｺﾞｼｯｸUB" charset="0"/>
              </a:rPr>
              <a:t>S.T</a:t>
            </a:r>
            <a:r>
              <a:rPr lang="ja-JP" altLang="en-US" dirty="0" smtClean="0">
                <a:latin typeface="HGP創英角ｺﾞｼｯｸUB" charset="0"/>
                <a:ea typeface="HGP創英角ｺﾞｼｯｸUB" charset="0"/>
                <a:cs typeface="HGP創英角ｺﾞｼｯｸUB" charset="0"/>
              </a:rPr>
              <a:t>の</a:t>
            </a:r>
            <a:r>
              <a:rPr lang="ja-JP" altLang="en-US" dirty="0">
                <a:latin typeface="HGP創英角ｺﾞｼｯｸUB" charset="0"/>
                <a:ea typeface="HGP創英角ｺﾞｼｯｸUB" charset="0"/>
                <a:cs typeface="HGP創英角ｺﾞｼｯｸUB" charset="0"/>
              </a:rPr>
              <a:t>失敗談</a:t>
            </a:r>
          </a:p>
        </p:txBody>
      </p:sp>
      <p:grpSp>
        <p:nvGrpSpPr>
          <p:cNvPr id="34824" name="図形グループ 24"/>
          <p:cNvGrpSpPr>
            <a:grpSpLocks/>
          </p:cNvGrpSpPr>
          <p:nvPr/>
        </p:nvGrpSpPr>
        <p:grpSpPr bwMode="auto">
          <a:xfrm>
            <a:off x="415925" y="4150196"/>
            <a:ext cx="3529013" cy="503238"/>
            <a:chOff x="4520952" y="4797152"/>
            <a:chExt cx="3528392" cy="504056"/>
          </a:xfrm>
        </p:grpSpPr>
        <p:sp>
          <p:nvSpPr>
            <p:cNvPr id="34829" name="テキスト ボックス 5"/>
            <p:cNvSpPr txBox="1">
              <a:spLocks noChangeArrowheads="1"/>
            </p:cNvSpPr>
            <p:nvPr/>
          </p:nvSpPr>
          <p:spPr bwMode="auto">
            <a:xfrm>
              <a:off x="4520952" y="4797152"/>
              <a:ext cx="352839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ja-JP" altLang="en-US" sz="2000">
                  <a:latin typeface="HGP創英角ｺﾞｼｯｸUB" charset="0"/>
                  <a:ea typeface="HGP創英角ｺﾞｼｯｸUB" charset="0"/>
                  <a:cs typeface="HGP創英角ｺﾞｼｯｸUB" charset="0"/>
                </a:rPr>
                <a:t>お知らせ一覧　</a:t>
              </a:r>
              <a:r>
                <a:rPr lang="en-US" altLang="ja-JP" sz="2000">
                  <a:latin typeface="HGP創英角ｺﾞｼｯｸUB" charset="0"/>
                  <a:ea typeface="HGP創英角ｺﾞｼｯｸUB" charset="0"/>
                  <a:cs typeface="HGP創英角ｺﾞｼｯｸUB" charset="0"/>
                </a:rPr>
                <a:t>information</a:t>
              </a:r>
              <a:endParaRPr lang="ja-JP" altLang="en-US" sz="2000">
                <a:latin typeface="HGP創英角ｺﾞｼｯｸUB" charset="0"/>
                <a:ea typeface="HGP創英角ｺﾞｼｯｸUB" charset="0"/>
                <a:cs typeface="HGP創英角ｺﾞｼｯｸUB" charset="0"/>
              </a:endParaRPr>
            </a:p>
          </p:txBody>
        </p:sp>
        <p:cxnSp>
          <p:nvCxnSpPr>
            <p:cNvPr id="8" name="直線コネクタ 7"/>
            <p:cNvCxnSpPr/>
            <p:nvPr/>
          </p:nvCxnSpPr>
          <p:spPr>
            <a:xfrm>
              <a:off x="4592377" y="5229654"/>
              <a:ext cx="3456967" cy="0"/>
            </a:xfrm>
            <a:prstGeom prst="line">
              <a:avLst/>
            </a:prstGeom>
            <a:ln w="28575" cmpd="sng"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4592377" y="5301208"/>
              <a:ext cx="3456967" cy="0"/>
            </a:xfrm>
            <a:prstGeom prst="line">
              <a:avLst/>
            </a:prstGeom>
            <a:ln w="28575" cmpd="sng">
              <a:solidFill>
                <a:schemeClr val="accent5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825" name="テキスト ボックス 25"/>
          <p:cNvSpPr txBox="1">
            <a:spLocks noChangeArrowheads="1"/>
          </p:cNvSpPr>
          <p:nvPr/>
        </p:nvSpPr>
        <p:spPr bwMode="auto">
          <a:xfrm>
            <a:off x="488950" y="4797896"/>
            <a:ext cx="42481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1400"/>
              <a:t>●2011</a:t>
            </a:r>
            <a:r>
              <a:rPr lang="ja-JP" altLang="en-US" sz="1400"/>
              <a:t>年度新卒採用のエントリーは締め切りました。　</a:t>
            </a:r>
            <a:r>
              <a:rPr lang="en-US" altLang="ja-JP" sz="1400"/>
              <a:t/>
            </a:r>
            <a:br>
              <a:rPr lang="en-US" altLang="ja-JP" sz="1400"/>
            </a:br>
            <a:r>
              <a:rPr lang="ja-JP" altLang="en-US" sz="1400"/>
              <a:t>　多数のご応募ありがとうございました。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344488" y="4077171"/>
            <a:ext cx="4321175" cy="129698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808538" y="4077171"/>
            <a:ext cx="4752975" cy="180498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u="sng" dirty="0">
                <a:latin typeface="HGP創英角ｺﾞｼｯｸUB"/>
                <a:ea typeface="HGP創英角ｺﾞｼｯｸUB"/>
                <a:cs typeface="HGP創英角ｺﾞｼｯｸUB"/>
              </a:rPr>
              <a:t>2</a:t>
            </a:r>
            <a:r>
              <a:rPr lang="ja-JP" altLang="en-US" sz="2000" u="sng" dirty="0">
                <a:latin typeface="HGP創英角ｺﾞｼｯｸUB"/>
                <a:ea typeface="HGP創英角ｺﾞｼｯｸUB"/>
                <a:cs typeface="HGP創英角ｺﾞｼｯｸUB"/>
              </a:rPr>
              <a:t>月下旬</a:t>
            </a:r>
            <a:r>
              <a:rPr lang="en-US" altLang="ja-JP" sz="2000" dirty="0">
                <a:latin typeface="HGP創英角ｺﾞｼｯｸUB"/>
                <a:ea typeface="HGP創英角ｺﾞｼｯｸUB"/>
                <a:cs typeface="HGP創英角ｺﾞｼｯｸUB"/>
              </a:rPr>
              <a:t/>
            </a:r>
            <a:br>
              <a:rPr lang="en-US" altLang="ja-JP" sz="2000" dirty="0">
                <a:latin typeface="HGP創英角ｺﾞｼｯｸUB"/>
                <a:ea typeface="HGP創英角ｺﾞｼｯｸUB"/>
                <a:cs typeface="HGP創英角ｺﾞｼｯｸUB"/>
              </a:rPr>
            </a:br>
            <a:r>
              <a:rPr lang="ja-JP" altLang="en-US" sz="2000" dirty="0">
                <a:latin typeface="HGP創英角ｺﾞｼｯｸUB"/>
                <a:ea typeface="HGP創英角ｺﾞｼｯｸUB"/>
                <a:cs typeface="HGP創英角ｺﾞｼｯｸUB"/>
              </a:rPr>
              <a:t>エントリー企業の少なさに不安になり</a:t>
            </a:r>
            <a:r>
              <a:rPr lang="en-US" altLang="ja-JP" sz="2000" dirty="0">
                <a:latin typeface="HGP創英角ｺﾞｼｯｸUB"/>
                <a:ea typeface="HGP創英角ｺﾞｼｯｸUB"/>
                <a:cs typeface="HGP創英角ｺﾞｼｯｸUB"/>
              </a:rPr>
              <a:t/>
            </a:r>
            <a:br>
              <a:rPr lang="en-US" altLang="ja-JP" sz="2000" dirty="0">
                <a:latin typeface="HGP創英角ｺﾞｼｯｸUB"/>
                <a:ea typeface="HGP創英角ｺﾞｼｯｸUB"/>
                <a:cs typeface="HGP創英角ｺﾞｼｯｸUB"/>
              </a:rPr>
            </a:br>
            <a:r>
              <a:rPr lang="ja-JP" altLang="en-US" sz="2000" dirty="0">
                <a:latin typeface="HGP創英角ｺﾞｼｯｸUB"/>
                <a:ea typeface="HGP創英角ｺﾞｼｯｸUB"/>
                <a:cs typeface="HGP創英角ｺﾞｼｯｸUB"/>
              </a:rPr>
              <a:t>その頃になって興味が出てきた</a:t>
            </a:r>
            <a:r>
              <a:rPr lang="en-US" altLang="ja-JP" sz="2000" dirty="0">
                <a:latin typeface="HGP創英角ｺﾞｼｯｸUB"/>
                <a:ea typeface="HGP創英角ｺﾞｼｯｸUB"/>
                <a:cs typeface="HGP創英角ｺﾞｼｯｸUB"/>
              </a:rPr>
              <a:t/>
            </a:r>
            <a:br>
              <a:rPr lang="en-US" altLang="ja-JP" sz="2000" dirty="0">
                <a:latin typeface="HGP創英角ｺﾞｼｯｸUB"/>
                <a:ea typeface="HGP創英角ｺﾞｼｯｸUB"/>
                <a:cs typeface="HGP創英角ｺﾞｼｯｸUB"/>
              </a:rPr>
            </a:br>
            <a:r>
              <a:rPr lang="ja-JP" altLang="en-US" sz="2000" dirty="0">
                <a:latin typeface="HGP創英角ｺﾞｼｯｸUB"/>
                <a:ea typeface="HGP創英角ｺﾞｼｯｸUB"/>
                <a:cs typeface="HGP創英角ｺﾞｼｯｸUB"/>
              </a:rPr>
              <a:t>企業のホームページへ。</a:t>
            </a:r>
            <a:endParaRPr lang="en-US" altLang="ja-JP" sz="2000" dirty="0"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defRPr/>
            </a:pPr>
            <a:r>
              <a:rPr lang="ja-JP" altLang="en-US" sz="2000" dirty="0">
                <a:latin typeface="HGP創英角ｺﾞｼｯｸUB"/>
                <a:ea typeface="HGP創英角ｺﾞｼｯｸUB"/>
                <a:cs typeface="HGP創英角ｺﾞｼｯｸUB"/>
              </a:rPr>
              <a:t>すると左のような画面が・・・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73050" y="5445596"/>
            <a:ext cx="439261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D60093"/>
                </a:solidFill>
                <a:latin typeface="HGP創英角ｺﾞｼｯｸUB"/>
                <a:ea typeface="HGP創英角ｺﾞｼｯｸUB"/>
                <a:cs typeface="HGP創英角ｺﾞｼｯｸUB"/>
              </a:rPr>
              <a:t>こうなっては手遅れ！</a:t>
            </a:r>
          </a:p>
        </p:txBody>
      </p:sp>
    </p:spTree>
    <p:extLst>
      <p:ext uri="{BB962C8B-B14F-4D97-AF65-F5344CB8AC3E}">
        <p14:creationId xmlns:p14="http://schemas.microsoft.com/office/powerpoint/2010/main" val="135216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/>
          <p:cNvSpPr txBox="1"/>
          <p:nvPr/>
        </p:nvSpPr>
        <p:spPr>
          <a:xfrm>
            <a:off x="920552" y="2132856"/>
            <a:ext cx="8064896" cy="317009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ja-JP" sz="3600" dirty="0">
                <a:solidFill>
                  <a:srgbClr val="BFBFB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①</a:t>
            </a:r>
            <a:r>
              <a:rPr lang="ja-JP" altLang="en-US" sz="3600" dirty="0">
                <a:solidFill>
                  <a:srgbClr val="BFBFB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就職活動の中で大切だと思う事</a:t>
            </a:r>
            <a:endParaRPr lang="en-US" altLang="ja-JP" sz="3600" dirty="0">
              <a:solidFill>
                <a:srgbClr val="BFBFB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spcAft>
                <a:spcPts val="600"/>
              </a:spcAft>
              <a:defRPr/>
            </a:pPr>
            <a:endParaRPr lang="en-US" altLang="ja-JP" sz="3600" dirty="0">
              <a:solidFill>
                <a:srgbClr val="BFBFB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spcAft>
                <a:spcPts val="600"/>
              </a:spcAft>
              <a:defRPr/>
            </a:pPr>
            <a:r>
              <a:rPr lang="en-US" altLang="ja-JP" sz="3600" dirty="0">
                <a:solidFill>
                  <a:srgbClr val="BFBFB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②</a:t>
            </a:r>
            <a:r>
              <a:rPr lang="ja-JP" altLang="en-US" sz="3600" dirty="0">
                <a:solidFill>
                  <a:srgbClr val="BFBFB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今から始められること</a:t>
            </a:r>
            <a:endParaRPr lang="en-US" altLang="ja-JP" sz="3600" dirty="0">
              <a:solidFill>
                <a:srgbClr val="BFBFB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spcAft>
                <a:spcPts val="600"/>
              </a:spcAft>
              <a:defRPr/>
            </a:pPr>
            <a:endParaRPr lang="en-US" altLang="ja-JP" sz="3600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spcAft>
                <a:spcPts val="600"/>
              </a:spcAft>
              <a:defRPr/>
            </a:pPr>
            <a:r>
              <a:rPr lang="en-US" altLang="ja-JP" sz="36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③</a:t>
            </a:r>
            <a:r>
              <a:rPr lang="ja-JP" altLang="en-US" sz="36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社会人</a:t>
            </a:r>
            <a:r>
              <a:rPr lang="ja-JP" altLang="en-US" sz="36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ってこんなだ</a:t>
            </a:r>
            <a:r>
              <a:rPr lang="ja-JP" altLang="en-US" sz="36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！</a:t>
            </a:r>
            <a:endParaRPr lang="en-US" altLang="ja-JP" sz="3600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15" name="Rectangle 27"/>
          <p:cNvSpPr txBox="1">
            <a:spLocks noChangeArrowheads="1"/>
          </p:cNvSpPr>
          <p:nvPr/>
        </p:nvSpPr>
        <p:spPr>
          <a:xfrm>
            <a:off x="0" y="0"/>
            <a:ext cx="9245600" cy="549275"/>
          </a:xfrm>
          <a:prstGeom prst="rect">
            <a:avLst/>
          </a:prstGeom>
          <a:effectLst/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今日お話したいこと</a:t>
            </a:r>
          </a:p>
        </p:txBody>
      </p:sp>
      <p:sp>
        <p:nvSpPr>
          <p:cNvPr id="38915" name="スライド番号プレースホルダー 4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0E9252-CC62-824E-9060-5A4F2122EE3D}" type="slidenum">
              <a:rPr lang="en-US" altLang="ja-JP" sz="1600">
                <a:latin typeface="HGP創英角ｺﾞｼｯｸUB" charset="0"/>
                <a:ea typeface="HGP創英角ｺﾞｼｯｸUB" charset="0"/>
                <a:cs typeface="HGP創英角ｺﾞｼｯｸUB" charset="0"/>
              </a:rPr>
              <a:pPr/>
              <a:t>13</a:t>
            </a:fld>
            <a:endParaRPr lang="en-US" altLang="ja-JP" sz="160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136576" y="1772816"/>
            <a:ext cx="7632848" cy="453650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写真</a:t>
            </a:r>
          </a:p>
        </p:txBody>
      </p:sp>
      <p:sp>
        <p:nvSpPr>
          <p:cNvPr id="15" name="Rectangle 27"/>
          <p:cNvSpPr txBox="1">
            <a:spLocks noChangeArrowheads="1"/>
          </p:cNvSpPr>
          <p:nvPr/>
        </p:nvSpPr>
        <p:spPr>
          <a:xfrm>
            <a:off x="0" y="0"/>
            <a:ext cx="9245600" cy="549275"/>
          </a:xfrm>
          <a:prstGeom prst="rect">
            <a:avLst/>
          </a:prstGeom>
          <a:effectLst/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社会人ってこんなだ！</a:t>
            </a:r>
          </a:p>
        </p:txBody>
      </p:sp>
      <p:sp>
        <p:nvSpPr>
          <p:cNvPr id="40962" name="スライド番号プレースホルダー 4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6C8C54A-8F16-B948-A67A-2F4DF4D3BFC6}" type="slidenum">
              <a:rPr lang="en-US" altLang="ja-JP" sz="1600">
                <a:latin typeface="HGP創英角ｺﾞｼｯｸUB" charset="0"/>
                <a:ea typeface="HGP創英角ｺﾞｼｯｸUB" charset="0"/>
                <a:cs typeface="HGP創英角ｺﾞｼｯｸUB" charset="0"/>
              </a:rPr>
              <a:pPr/>
              <a:t>14</a:t>
            </a:fld>
            <a:endParaRPr lang="en-US" altLang="ja-JP" sz="160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</p:txBody>
      </p:sp>
      <p:sp>
        <p:nvSpPr>
          <p:cNvPr id="6" name="Rectangle 27"/>
          <p:cNvSpPr txBox="1">
            <a:spLocks noChangeArrowheads="1"/>
          </p:cNvSpPr>
          <p:nvPr/>
        </p:nvSpPr>
        <p:spPr>
          <a:xfrm>
            <a:off x="0" y="549275"/>
            <a:ext cx="9906000" cy="547688"/>
          </a:xfrm>
          <a:prstGeom prst="rect">
            <a:avLst/>
          </a:prstGeom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人　</a:t>
            </a:r>
            <a:r>
              <a:rPr lang="en-US" altLang="ja-JP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〜</a:t>
            </a:r>
            <a:r>
              <a:rPr lang="ja-JP" alt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出会いは加速していく一方です</a:t>
            </a:r>
            <a:r>
              <a:rPr lang="en-US" altLang="ja-JP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〜</a:t>
            </a:r>
            <a:endParaRPr lang="ja-JP" altLang="en-US" sz="28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DDDDDD"/>
                </a:outerShdw>
              </a:effectLst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352550" y="1268413"/>
            <a:ext cx="5040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内定者のとき　同期</a:t>
            </a:r>
            <a: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100</a:t>
            </a:r>
            <a:r>
              <a:rPr kumimoji="1" lang="ja-JP" altLang="en-US" dirty="0" smtClean="0">
                <a:solidFill>
                  <a:schemeClr val="bg1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人で</a:t>
            </a:r>
            <a: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BBQ</a:t>
            </a:r>
            <a:endParaRPr kumimoji="1" lang="ja-JP" altLang="en-US" dirty="0">
              <a:solidFill>
                <a:schemeClr val="bg1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7"/>
          <p:cNvSpPr txBox="1">
            <a:spLocks noChangeArrowheads="1"/>
          </p:cNvSpPr>
          <p:nvPr/>
        </p:nvSpPr>
        <p:spPr>
          <a:xfrm>
            <a:off x="0" y="0"/>
            <a:ext cx="9245600" cy="549275"/>
          </a:xfrm>
          <a:prstGeom prst="rect">
            <a:avLst/>
          </a:prstGeom>
          <a:effectLst/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社会人ってこんなだ！</a:t>
            </a:r>
          </a:p>
        </p:txBody>
      </p:sp>
      <p:sp>
        <p:nvSpPr>
          <p:cNvPr id="43010" name="スライド番号プレースホルダー 4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2CAFDC-E71F-E14E-83EB-41D68A24A3A2}" type="slidenum">
              <a:rPr lang="en-US" altLang="ja-JP" sz="1600">
                <a:latin typeface="HGP創英角ｺﾞｼｯｸUB" charset="0"/>
                <a:ea typeface="HGP創英角ｺﾞｼｯｸUB" charset="0"/>
                <a:cs typeface="HGP創英角ｺﾞｼｯｸUB" charset="0"/>
              </a:rPr>
              <a:pPr/>
              <a:t>15</a:t>
            </a:fld>
            <a:endParaRPr lang="en-US" altLang="ja-JP" sz="160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</p:txBody>
      </p:sp>
      <p:sp>
        <p:nvSpPr>
          <p:cNvPr id="6" name="Rectangle 27"/>
          <p:cNvSpPr txBox="1">
            <a:spLocks noChangeArrowheads="1"/>
          </p:cNvSpPr>
          <p:nvPr/>
        </p:nvSpPr>
        <p:spPr>
          <a:xfrm>
            <a:off x="0" y="549275"/>
            <a:ext cx="9906000" cy="547688"/>
          </a:xfrm>
          <a:prstGeom prst="rect">
            <a:avLst/>
          </a:prstGeom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行動範囲　</a:t>
            </a:r>
            <a:r>
              <a:rPr lang="en-US" altLang="ja-JP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〜</a:t>
            </a:r>
            <a:r>
              <a:rPr lang="ja-JP" alt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世界はどんどん広がります</a:t>
            </a:r>
            <a:r>
              <a:rPr lang="en-US" altLang="ja-JP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〜</a:t>
            </a:r>
            <a:endParaRPr lang="ja-JP" altLang="en-US" sz="28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DDDDDD"/>
                </a:outerShdw>
              </a:effectLst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52550" y="1268413"/>
            <a:ext cx="6912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2013</a:t>
            </a:r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年</a:t>
            </a:r>
            <a:r>
              <a:rPr kumimoji="1" lang="en-US" altLang="ja-JP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3</a:t>
            </a:r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月　仲良し同期とサイパンフルマラソン</a:t>
            </a:r>
            <a:endParaRPr kumimoji="1" lang="ja-JP" altLang="en-US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136576" y="1772816"/>
            <a:ext cx="7632848" cy="453650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写真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44488" y="1341438"/>
            <a:ext cx="3816424" cy="518390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写真</a:t>
            </a:r>
            <a:endParaRPr kumimoji="1" lang="ja-JP" altLang="en-US" dirty="0" smtClean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15" name="Rectangle 27"/>
          <p:cNvSpPr txBox="1">
            <a:spLocks noChangeArrowheads="1"/>
          </p:cNvSpPr>
          <p:nvPr/>
        </p:nvSpPr>
        <p:spPr>
          <a:xfrm>
            <a:off x="0" y="0"/>
            <a:ext cx="9245600" cy="549275"/>
          </a:xfrm>
          <a:prstGeom prst="rect">
            <a:avLst/>
          </a:prstGeom>
          <a:effectLst/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社会人ってこんなだ！</a:t>
            </a:r>
          </a:p>
        </p:txBody>
      </p:sp>
      <p:sp>
        <p:nvSpPr>
          <p:cNvPr id="45058" name="スライド番号プレースホルダー 4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490BBA-F412-F648-9D76-AEA6C9024DF0}" type="slidenum">
              <a:rPr lang="en-US" altLang="ja-JP" sz="1600">
                <a:latin typeface="HGP創英角ｺﾞｼｯｸUB" charset="0"/>
                <a:ea typeface="HGP創英角ｺﾞｼｯｸUB" charset="0"/>
                <a:cs typeface="HGP創英角ｺﾞｼｯｸUB" charset="0"/>
              </a:rPr>
              <a:pPr/>
              <a:t>16</a:t>
            </a:fld>
            <a:endParaRPr lang="en-US" altLang="ja-JP" sz="160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</p:txBody>
      </p:sp>
      <p:sp>
        <p:nvSpPr>
          <p:cNvPr id="6" name="Rectangle 27"/>
          <p:cNvSpPr txBox="1">
            <a:spLocks noChangeArrowheads="1"/>
          </p:cNvSpPr>
          <p:nvPr/>
        </p:nvSpPr>
        <p:spPr>
          <a:xfrm>
            <a:off x="0" y="549275"/>
            <a:ext cx="9906000" cy="547688"/>
          </a:xfrm>
          <a:prstGeom prst="rect">
            <a:avLst/>
          </a:prstGeom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スキル　</a:t>
            </a:r>
            <a:r>
              <a:rPr lang="en-US" altLang="ja-JP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〜</a:t>
            </a:r>
            <a:r>
              <a:rPr lang="ja-JP" alt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できることが年々増えています</a:t>
            </a:r>
            <a:r>
              <a:rPr lang="en-US" altLang="ja-JP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〜</a:t>
            </a:r>
            <a:endParaRPr lang="ja-JP" altLang="en-US" sz="28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DDDDDD"/>
                </a:outerShdw>
              </a:effectLst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4" name="角丸四角形吹き出し 3"/>
          <p:cNvSpPr/>
          <p:nvPr/>
        </p:nvSpPr>
        <p:spPr>
          <a:xfrm>
            <a:off x="4808538" y="1341438"/>
            <a:ext cx="4752975" cy="2087562"/>
          </a:xfrm>
          <a:prstGeom prst="wedgeRoundRectCallout">
            <a:avLst>
              <a:gd name="adj1" fmla="val -77218"/>
              <a:gd name="adj2" fmla="val 45471"/>
              <a:gd name="adj3" fmla="val 16667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同期全体の飲み会で</a:t>
            </a:r>
            <a:endParaRPr lang="en-US" altLang="ja-JP" dirty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pPr algn="ctr">
              <a:defRPr/>
            </a:pPr>
            <a:r>
              <a:rPr lang="ja-JP" altLang="en-US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司会進行をして</a:t>
            </a:r>
            <a:r>
              <a:rPr lang="ja-JP" altLang="en-US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いる</a:t>
            </a:r>
            <a:r>
              <a:rPr lang="en-US" altLang="ja-JP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S.T</a:t>
            </a:r>
            <a:endParaRPr lang="en-US" altLang="ja-JP" dirty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pPr algn="ctr">
              <a:defRPr/>
            </a:pPr>
            <a:r>
              <a:rPr lang="ja-JP" altLang="en-US" sz="2000" dirty="0">
                <a:solidFill>
                  <a:schemeClr val="bg1">
                    <a:lumMod val="50000"/>
                  </a:schemeClr>
                </a:solidFill>
                <a:latin typeface="HGP創英角ｺﾞｼｯｸUB"/>
                <a:ea typeface="HGP創英角ｺﾞｼｯｸUB"/>
                <a:cs typeface="HGP創英角ｺﾞｼｯｸUB"/>
              </a:rPr>
              <a:t>（仕事中の</a:t>
            </a:r>
            <a:r>
              <a:rPr lang="ja-JP" altLang="en-US" sz="2000" dirty="0" smtClean="0">
                <a:solidFill>
                  <a:schemeClr val="bg1">
                    <a:lumMod val="50000"/>
                  </a:schemeClr>
                </a:solidFill>
                <a:latin typeface="HGP創英角ｺﾞｼｯｸUB"/>
                <a:ea typeface="HGP創英角ｺﾞｼｯｸUB"/>
                <a:cs typeface="HGP創英角ｺﾞｼｯｸUB"/>
              </a:rPr>
              <a:t>写真が撮影不可の為）</a:t>
            </a:r>
            <a:endParaRPr lang="ja-JP" altLang="en-US" sz="2000" dirty="0">
              <a:solidFill>
                <a:schemeClr val="bg1">
                  <a:lumMod val="50000"/>
                </a:schemeClr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45062" name="テキスト ボックス 4"/>
          <p:cNvSpPr txBox="1">
            <a:spLocks noChangeArrowheads="1"/>
          </p:cNvSpPr>
          <p:nvPr/>
        </p:nvSpPr>
        <p:spPr bwMode="auto">
          <a:xfrm>
            <a:off x="4881563" y="3933825"/>
            <a:ext cx="46799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◆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仕事</a:t>
            </a: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様々な人を巻き込む商品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企画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（近々何か出せるかも？）</a:t>
            </a: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◆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資格取得</a:t>
            </a: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入社してから</a:t>
            </a:r>
            <a:r>
              <a:rPr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種類以上取得</a:t>
            </a: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7"/>
          <p:cNvSpPr txBox="1">
            <a:spLocks noChangeArrowheads="1"/>
          </p:cNvSpPr>
          <p:nvPr/>
        </p:nvSpPr>
        <p:spPr>
          <a:xfrm>
            <a:off x="0" y="0"/>
            <a:ext cx="9245600" cy="549275"/>
          </a:xfrm>
          <a:prstGeom prst="rect">
            <a:avLst/>
          </a:prstGeom>
          <a:effectLst/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おさらい</a:t>
            </a:r>
          </a:p>
        </p:txBody>
      </p:sp>
      <p:sp>
        <p:nvSpPr>
          <p:cNvPr id="45058" name="スライド番号プレースホルダー 4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490BBA-F412-F648-9D76-AEA6C9024DF0}" type="slidenum">
              <a:rPr lang="en-US" altLang="ja-JP" sz="1600">
                <a:latin typeface="HGP創英角ｺﾞｼｯｸUB" charset="0"/>
                <a:ea typeface="HGP創英角ｺﾞｼｯｸUB" charset="0"/>
                <a:cs typeface="HGP創英角ｺﾞｼｯｸUB" charset="0"/>
              </a:rPr>
              <a:pPr/>
              <a:t>17</a:t>
            </a:fld>
            <a:endParaRPr lang="en-US" altLang="ja-JP" sz="160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</p:txBody>
      </p:sp>
      <p:pic>
        <p:nvPicPr>
          <p:cNvPr id="1026" name="Picture 2" descr="C:\Users\s.taniguchi\AppData\Local\Microsoft\Windows\Temporary Internet Files\Content.IE5\IBVG60QW\lgi01a201406011800[1]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8" t="5808" r="2884" b="35005"/>
          <a:stretch/>
        </p:blipFill>
        <p:spPr bwMode="auto">
          <a:xfrm>
            <a:off x="2119754" y="1484784"/>
            <a:ext cx="5785574" cy="472532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7"/>
          <p:cNvSpPr txBox="1">
            <a:spLocks noChangeArrowheads="1"/>
          </p:cNvSpPr>
          <p:nvPr/>
        </p:nvSpPr>
        <p:spPr>
          <a:xfrm>
            <a:off x="2936777" y="1974707"/>
            <a:ext cx="4824536" cy="3725629"/>
          </a:xfrm>
          <a:prstGeom prst="rect">
            <a:avLst/>
          </a:prstGeom>
        </p:spPr>
        <p:txBody>
          <a:bodyPr anchor="t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b="1" dirty="0" smtClean="0">
                <a:latin typeface="ふい字Ｐ" panose="02000600000000000000" pitchFamily="2" charset="-128"/>
                <a:ea typeface="ふい字Ｐ" panose="02000600000000000000" pitchFamily="2" charset="-128"/>
                <a:cs typeface="HGP創英角ｺﾞｼｯｸUB"/>
              </a:rPr>
              <a:t>１月２０日　物理就職ガイダンス</a:t>
            </a:r>
            <a:endParaRPr lang="en-US" altLang="ja-JP" b="1" dirty="0" smtClean="0">
              <a:latin typeface="ふい字Ｐ" panose="02000600000000000000" pitchFamily="2" charset="-128"/>
              <a:ea typeface="ふい字Ｐ" panose="02000600000000000000" pitchFamily="2" charset="-128"/>
              <a:cs typeface="HGP創英角ｺﾞｼｯｸUB"/>
            </a:endParaRPr>
          </a:p>
          <a:p>
            <a:pPr>
              <a:defRPr/>
            </a:pPr>
            <a:r>
              <a:rPr lang="ja-JP" altLang="en-US" b="1" dirty="0" smtClean="0">
                <a:latin typeface="ふい字Ｐ" panose="02000600000000000000" pitchFamily="2" charset="-128"/>
                <a:ea typeface="ふい字Ｐ" panose="02000600000000000000" pitchFamily="2" charset="-128"/>
                <a:cs typeface="HGP創英角ｺﾞｼｯｸUB"/>
              </a:rPr>
              <a:t>　　　　　　</a:t>
            </a:r>
            <a:r>
              <a:rPr lang="en-US" altLang="ja-JP" b="1" dirty="0" smtClean="0">
                <a:latin typeface="ふい字Ｐ" panose="02000600000000000000" pitchFamily="2" charset="-128"/>
                <a:ea typeface="ふい字Ｐ" panose="02000600000000000000" pitchFamily="2" charset="-128"/>
                <a:cs typeface="HGP創英角ｺﾞｼｯｸUB"/>
              </a:rPr>
              <a:t>2010</a:t>
            </a:r>
            <a:r>
              <a:rPr lang="ja-JP" altLang="en-US" b="1" dirty="0" smtClean="0">
                <a:latin typeface="ふい字Ｐ" panose="02000600000000000000" pitchFamily="2" charset="-128"/>
                <a:ea typeface="ふい字Ｐ" panose="02000600000000000000" pitchFamily="2" charset="-128"/>
                <a:cs typeface="HGP創英角ｺﾞｼｯｸUB"/>
              </a:rPr>
              <a:t>年度卒　</a:t>
            </a:r>
            <a:r>
              <a:rPr lang="en-US" altLang="ja-JP" b="1" dirty="0" smtClean="0">
                <a:latin typeface="ふい字Ｐ" panose="02000600000000000000" pitchFamily="2" charset="-128"/>
                <a:ea typeface="ふい字Ｐ" panose="02000600000000000000" pitchFamily="2" charset="-128"/>
                <a:cs typeface="HGP創英角ｺﾞｼｯｸUB"/>
              </a:rPr>
              <a:t>S.T</a:t>
            </a:r>
            <a:br>
              <a:rPr lang="en-US" altLang="ja-JP" b="1" dirty="0" smtClean="0">
                <a:latin typeface="ふい字Ｐ" panose="02000600000000000000" pitchFamily="2" charset="-128"/>
                <a:ea typeface="ふい字Ｐ" panose="02000600000000000000" pitchFamily="2" charset="-128"/>
                <a:cs typeface="HGP創英角ｺﾞｼｯｸUB"/>
              </a:rPr>
            </a:br>
            <a:endParaRPr lang="en-US" altLang="ja-JP" b="1" dirty="0" smtClean="0">
              <a:latin typeface="ふい字Ｐ" panose="02000600000000000000" pitchFamily="2" charset="-128"/>
              <a:ea typeface="ふい字Ｐ" panose="02000600000000000000" pitchFamily="2" charset="-128"/>
              <a:cs typeface="HGP創英角ｺﾞｼｯｸUB"/>
            </a:endParaRPr>
          </a:p>
          <a:p>
            <a:pPr>
              <a:defRPr/>
            </a:pPr>
            <a:r>
              <a:rPr lang="ja-JP" altLang="en-US" b="1" dirty="0" smtClean="0">
                <a:latin typeface="ふい字Ｐ" panose="02000600000000000000" pitchFamily="2" charset="-128"/>
                <a:ea typeface="ふい字Ｐ" panose="02000600000000000000" pitchFamily="2" charset="-128"/>
                <a:cs typeface="HGP創英角ｺﾞｼｯｸUB"/>
              </a:rPr>
              <a:t>１．自己分析が大切</a:t>
            </a:r>
            <a:endParaRPr lang="en-US" altLang="ja-JP" b="1" dirty="0" smtClean="0">
              <a:latin typeface="ふい字Ｐ" panose="02000600000000000000" pitchFamily="2" charset="-128"/>
              <a:ea typeface="ふい字Ｐ" panose="02000600000000000000" pitchFamily="2" charset="-128"/>
              <a:cs typeface="HGP創英角ｺﾞｼｯｸUB"/>
            </a:endParaRPr>
          </a:p>
          <a:p>
            <a:pPr>
              <a:defRPr/>
            </a:pPr>
            <a:r>
              <a:rPr lang="ja-JP" altLang="en-US" b="1" dirty="0">
                <a:latin typeface="ふい字Ｐ" panose="02000600000000000000" pitchFamily="2" charset="-128"/>
                <a:ea typeface="ふい字Ｐ" panose="02000600000000000000" pitchFamily="2" charset="-128"/>
                <a:cs typeface="HGP創英角ｺﾞｼｯｸUB"/>
              </a:rPr>
              <a:t>　</a:t>
            </a:r>
            <a:r>
              <a:rPr lang="ja-JP" altLang="en-US" b="1" dirty="0" smtClean="0">
                <a:latin typeface="ふい字Ｐ" panose="02000600000000000000" pitchFamily="2" charset="-128"/>
                <a:ea typeface="ふい字Ｐ" panose="02000600000000000000" pitchFamily="2" charset="-128"/>
                <a:cs typeface="HGP創英角ｺﾞｼｯｸUB"/>
              </a:rPr>
              <a:t>　（自己満足をしない！）</a:t>
            </a:r>
            <a:endParaRPr lang="en-US" altLang="ja-JP" b="1" dirty="0" smtClean="0">
              <a:latin typeface="ふい字Ｐ" panose="02000600000000000000" pitchFamily="2" charset="-128"/>
              <a:ea typeface="ふい字Ｐ" panose="02000600000000000000" pitchFamily="2" charset="-128"/>
              <a:cs typeface="HGP創英角ｺﾞｼｯｸUB"/>
            </a:endParaRPr>
          </a:p>
          <a:p>
            <a:pPr>
              <a:defRPr/>
            </a:pPr>
            <a:endParaRPr lang="en-US" altLang="ja-JP" b="1" dirty="0">
              <a:latin typeface="ふい字Ｐ" panose="02000600000000000000" pitchFamily="2" charset="-128"/>
              <a:ea typeface="ふい字Ｐ" panose="02000600000000000000" pitchFamily="2" charset="-128"/>
              <a:cs typeface="HGP創英角ｺﾞｼｯｸUB"/>
            </a:endParaRPr>
          </a:p>
          <a:p>
            <a:pPr>
              <a:defRPr/>
            </a:pPr>
            <a:r>
              <a:rPr lang="ja-JP" altLang="en-US" b="1" dirty="0" smtClean="0">
                <a:latin typeface="ふい字Ｐ" panose="02000600000000000000" pitchFamily="2" charset="-128"/>
                <a:ea typeface="ふい字Ｐ" panose="02000600000000000000" pitchFamily="2" charset="-128"/>
                <a:cs typeface="HGP創英角ｺﾞｼｯｸUB"/>
              </a:rPr>
              <a:t>２．今から自己分析とインターン</a:t>
            </a:r>
            <a:endParaRPr lang="en-US" altLang="ja-JP" b="1" dirty="0" smtClean="0">
              <a:latin typeface="ふい字Ｐ" panose="02000600000000000000" pitchFamily="2" charset="-128"/>
              <a:ea typeface="ふい字Ｐ" panose="02000600000000000000" pitchFamily="2" charset="-128"/>
              <a:cs typeface="HGP創英角ｺﾞｼｯｸUB"/>
            </a:endParaRPr>
          </a:p>
          <a:p>
            <a:pPr>
              <a:defRPr/>
            </a:pPr>
            <a:r>
              <a:rPr lang="ja-JP" altLang="en-US" b="1" dirty="0" smtClean="0">
                <a:latin typeface="ふい字Ｐ" panose="02000600000000000000" pitchFamily="2" charset="-128"/>
                <a:ea typeface="ふい字Ｐ" panose="02000600000000000000" pitchFamily="2" charset="-128"/>
                <a:cs typeface="HGP創英角ｺﾞｼｯｸUB"/>
              </a:rPr>
              <a:t>　（３月からはプレエントリー）</a:t>
            </a:r>
            <a:endParaRPr lang="en-US" altLang="ja-JP" b="1" dirty="0" smtClean="0">
              <a:latin typeface="ふい字Ｐ" panose="02000600000000000000" pitchFamily="2" charset="-128"/>
              <a:ea typeface="ふい字Ｐ" panose="02000600000000000000" pitchFamily="2" charset="-128"/>
              <a:cs typeface="HGP創英角ｺﾞｼｯｸUB"/>
            </a:endParaRPr>
          </a:p>
          <a:p>
            <a:pPr>
              <a:defRPr/>
            </a:pPr>
            <a:endParaRPr lang="en-US" altLang="ja-JP" b="1" dirty="0">
              <a:latin typeface="ふい字Ｐ" panose="02000600000000000000" pitchFamily="2" charset="-128"/>
              <a:ea typeface="ふい字Ｐ" panose="02000600000000000000" pitchFamily="2" charset="-128"/>
              <a:cs typeface="HGP創英角ｺﾞｼｯｸUB"/>
            </a:endParaRPr>
          </a:p>
          <a:p>
            <a:pPr>
              <a:defRPr/>
            </a:pPr>
            <a:r>
              <a:rPr lang="ja-JP" altLang="en-US" b="1" dirty="0" smtClean="0">
                <a:latin typeface="ふい字Ｐ" panose="02000600000000000000" pitchFamily="2" charset="-128"/>
                <a:ea typeface="ふい字Ｐ" panose="02000600000000000000" pitchFamily="2" charset="-128"/>
                <a:cs typeface="HGP創英角ｺﾞｼｯｸUB"/>
              </a:rPr>
              <a:t>３．</a:t>
            </a:r>
            <a:r>
              <a:rPr lang="ja-JP" altLang="en-US" b="1" dirty="0" smtClean="0">
                <a:solidFill>
                  <a:srgbClr val="FF0000"/>
                </a:solidFill>
                <a:latin typeface="ふい字Ｐ" panose="02000600000000000000" pitchFamily="2" charset="-128"/>
                <a:ea typeface="ふい字Ｐ" panose="02000600000000000000" pitchFamily="2" charset="-128"/>
                <a:cs typeface="HGP創英角ｺﾞｼｯｸUB"/>
              </a:rPr>
              <a:t>社会人は楽しい！</a:t>
            </a:r>
            <a:r>
              <a:rPr lang="ja-JP" altLang="en-US" b="1" dirty="0" smtClean="0">
                <a:latin typeface="ふい字Ｐ" panose="02000600000000000000" pitchFamily="2" charset="-128"/>
                <a:ea typeface="ふい字Ｐ" panose="02000600000000000000" pitchFamily="2" charset="-128"/>
                <a:cs typeface="HGP創英角ｺﾞｼｯｸUB"/>
              </a:rPr>
              <a:t>（らしい）</a:t>
            </a:r>
          </a:p>
        </p:txBody>
      </p:sp>
    </p:spTree>
    <p:extLst>
      <p:ext uri="{BB962C8B-B14F-4D97-AF65-F5344CB8AC3E}">
        <p14:creationId xmlns:p14="http://schemas.microsoft.com/office/powerpoint/2010/main" val="1093139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/>
          <p:cNvSpPr txBox="1"/>
          <p:nvPr/>
        </p:nvSpPr>
        <p:spPr>
          <a:xfrm>
            <a:off x="272480" y="1268761"/>
            <a:ext cx="3816424" cy="49244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ja-JP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●</a:t>
            </a:r>
            <a:r>
              <a:rPr lang="ja-JP" altLang="en-US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氏名</a:t>
            </a:r>
            <a:endParaRPr lang="en-US" altLang="ja-JP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spcAft>
                <a:spcPts val="600"/>
              </a:spcAft>
              <a:defRPr/>
            </a:pPr>
            <a:r>
              <a:rPr lang="en-US" altLang="ja-JP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●</a:t>
            </a:r>
            <a:r>
              <a:rPr lang="ja-JP" altLang="en-US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勤務先</a:t>
            </a:r>
            <a:endParaRPr lang="en-US" altLang="ja-JP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spcAft>
                <a:spcPts val="600"/>
              </a:spcAft>
              <a:defRPr/>
            </a:pPr>
            <a:r>
              <a:rPr lang="en-US" altLang="ja-JP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●</a:t>
            </a:r>
            <a:r>
              <a:rPr lang="ja-JP" altLang="en-US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研究室</a:t>
            </a:r>
            <a:endParaRPr lang="en-US" altLang="ja-JP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spcAft>
                <a:spcPts val="600"/>
              </a:spcAft>
              <a:defRPr/>
            </a:pPr>
            <a:r>
              <a:rPr lang="en-US" altLang="ja-JP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●</a:t>
            </a:r>
            <a:r>
              <a:rPr lang="ja-JP" altLang="en-US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所属団体</a:t>
            </a:r>
            <a:endParaRPr lang="en-US" altLang="ja-JP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spcAft>
                <a:spcPts val="600"/>
              </a:spcAft>
              <a:defRPr/>
            </a:pPr>
            <a:endParaRPr lang="en-US" altLang="ja-JP" dirty="0" smtClean="0">
              <a:effectLst>
                <a:glow rad="101600">
                  <a:schemeClr val="bg1">
                    <a:alpha val="75000"/>
                  </a:schemeClr>
                </a:glow>
              </a:effectLst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spcAft>
                <a:spcPts val="600"/>
              </a:spcAft>
              <a:defRPr/>
            </a:pPr>
            <a:r>
              <a:rPr lang="en-US" altLang="ja-JP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●</a:t>
            </a:r>
            <a:r>
              <a:rPr lang="ja-JP" altLang="en-US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アルバイト</a:t>
            </a:r>
            <a:endParaRPr lang="en-US" altLang="ja-JP" dirty="0" smtClean="0">
              <a:effectLst>
                <a:glow rad="101600">
                  <a:schemeClr val="bg1">
                    <a:alpha val="75000"/>
                  </a:schemeClr>
                </a:glow>
              </a:effectLst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spcAft>
                <a:spcPts val="600"/>
              </a:spcAft>
              <a:defRPr/>
            </a:pPr>
            <a:r>
              <a:rPr lang="ja-JP" altLang="en-US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r>
              <a:rPr lang="ja-JP" altLang="en-US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・飲食業</a:t>
            </a:r>
            <a:endParaRPr lang="en-US" altLang="ja-JP" dirty="0" smtClean="0">
              <a:effectLst>
                <a:glow rad="101600">
                  <a:schemeClr val="bg1">
                    <a:alpha val="75000"/>
                  </a:schemeClr>
                </a:glow>
              </a:effectLst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spcAft>
                <a:spcPts val="600"/>
              </a:spcAft>
              <a:defRPr/>
            </a:pPr>
            <a:r>
              <a:rPr lang="ja-JP" altLang="en-US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r>
              <a:rPr lang="ja-JP" altLang="en-US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・衣服業</a:t>
            </a:r>
            <a:endParaRPr lang="en-US" altLang="ja-JP" dirty="0" smtClean="0">
              <a:effectLst>
                <a:glow rad="101600">
                  <a:schemeClr val="bg1">
                    <a:alpha val="75000"/>
                  </a:schemeClr>
                </a:glow>
              </a:effectLst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spcAft>
                <a:spcPts val="600"/>
              </a:spcAft>
              <a:defRPr/>
            </a:pPr>
            <a:r>
              <a:rPr lang="ja-JP" altLang="en-US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r>
              <a:rPr lang="ja-JP" altLang="en-US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・小売業</a:t>
            </a:r>
            <a:endParaRPr lang="en-US" altLang="ja-JP" dirty="0" smtClean="0">
              <a:effectLst>
                <a:glow rad="101600">
                  <a:schemeClr val="bg1">
                    <a:alpha val="75000"/>
                  </a:schemeClr>
                </a:glow>
              </a:effectLst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spcAft>
                <a:spcPts val="600"/>
              </a:spcAft>
              <a:defRPr/>
            </a:pPr>
            <a:r>
              <a:rPr lang="ja-JP" altLang="en-US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r>
              <a:rPr lang="ja-JP" altLang="en-US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・塾講師</a:t>
            </a:r>
            <a:endParaRPr lang="en-US" altLang="ja-JP" dirty="0" smtClean="0">
              <a:effectLst>
                <a:glow rad="101600">
                  <a:schemeClr val="bg1">
                    <a:alpha val="75000"/>
                  </a:schemeClr>
                </a:glow>
              </a:effectLst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spcAft>
                <a:spcPts val="600"/>
              </a:spcAft>
              <a:defRPr/>
            </a:pPr>
            <a:r>
              <a:rPr lang="ja-JP" altLang="en-US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r>
              <a:rPr lang="ja-JP" altLang="en-US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・実験</a:t>
            </a:r>
            <a:r>
              <a:rPr lang="en-US" altLang="ja-JP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TA</a:t>
            </a:r>
            <a:r>
              <a:rPr lang="ja-JP" altLang="en-US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　など</a:t>
            </a:r>
            <a:endParaRPr lang="en-US" altLang="ja-JP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15" name="Rectangle 27"/>
          <p:cNvSpPr txBox="1">
            <a:spLocks noChangeArrowheads="1"/>
          </p:cNvSpPr>
          <p:nvPr/>
        </p:nvSpPr>
        <p:spPr>
          <a:xfrm>
            <a:off x="0" y="0"/>
            <a:ext cx="9245600" cy="549275"/>
          </a:xfrm>
          <a:prstGeom prst="rect">
            <a:avLst/>
          </a:prstGeom>
          <a:effectLst/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自己紹介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577850" y="1295400"/>
            <a:ext cx="8750300" cy="1676400"/>
          </a:xfrm>
          <a:prstGeom prst="rect">
            <a:avLst/>
          </a:prstGeom>
          <a:noFill/>
          <a:ln w="9525" cap="flat" cmpd="sng" algn="ctr">
            <a:noFill/>
            <a:prstDash val="dot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16388" name="スライド番号プレースホルダー 4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48B01FE-D9D1-FD4B-A1AF-C3614DB8A3F0}" type="slidenum">
              <a:rPr lang="en-US" altLang="ja-JP" sz="1600">
                <a:latin typeface="HGP創英角ｺﾞｼｯｸUB" charset="0"/>
                <a:ea typeface="HGP創英角ｺﾞｼｯｸUB" charset="0"/>
                <a:cs typeface="HGP創英角ｺﾞｼｯｸUB" charset="0"/>
              </a:rPr>
              <a:pPr/>
              <a:t>1</a:t>
            </a:fld>
            <a:endParaRPr lang="en-US" altLang="ja-JP" sz="160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</p:txBody>
      </p:sp>
      <p:sp>
        <p:nvSpPr>
          <p:cNvPr id="18" name="Rectangle 27"/>
          <p:cNvSpPr txBox="1">
            <a:spLocks noChangeArrowheads="1"/>
          </p:cNvSpPr>
          <p:nvPr/>
        </p:nvSpPr>
        <p:spPr>
          <a:xfrm>
            <a:off x="0" y="549275"/>
            <a:ext cx="9906000" cy="547688"/>
          </a:xfrm>
          <a:prstGeom prst="rect">
            <a:avLst/>
          </a:prstGeom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社会人</a:t>
            </a:r>
            <a:r>
              <a:rPr lang="ja-JP" altLang="en-US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４</a:t>
            </a:r>
            <a:r>
              <a:rPr lang="ja-JP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年目です。よろしくお願いします！</a:t>
            </a:r>
          </a:p>
        </p:txBody>
      </p:sp>
      <p:grpSp>
        <p:nvGrpSpPr>
          <p:cNvPr id="16390" name="図形グループ 5"/>
          <p:cNvGrpSpPr>
            <a:grpSpLocks/>
          </p:cNvGrpSpPr>
          <p:nvPr/>
        </p:nvGrpSpPr>
        <p:grpSpPr bwMode="auto">
          <a:xfrm>
            <a:off x="2466975" y="1295400"/>
            <a:ext cx="7088188" cy="1800493"/>
            <a:chOff x="2123728" y="1295400"/>
            <a:chExt cx="6542856" cy="1800761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2286000" y="1295400"/>
              <a:ext cx="6380584" cy="1800761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spcAft>
                  <a:spcPts val="600"/>
                </a:spcAft>
                <a:defRPr/>
              </a:pPr>
              <a:r>
                <a:rPr lang="en-US" altLang="ja-JP" dirty="0" smtClean="0">
                  <a:effectLst>
                    <a:glow rad="101600">
                      <a:schemeClr val="bg1">
                        <a:alpha val="75000"/>
                      </a:schemeClr>
                    </a:glow>
                  </a:effectLst>
                  <a:latin typeface="HGP創英角ｺﾞｼｯｸUB"/>
                  <a:ea typeface="HGP創英角ｺﾞｼｯｸUB"/>
                  <a:cs typeface="HGP創英角ｺﾞｼｯｸUB"/>
                </a:rPr>
                <a:t>S.T</a:t>
              </a:r>
              <a:endParaRPr lang="en-US" altLang="ja-JP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endParaRPr>
            </a:p>
            <a:p>
              <a:pPr>
                <a:spcAft>
                  <a:spcPts val="600"/>
                </a:spcAft>
                <a:defRPr/>
              </a:pPr>
              <a:r>
                <a:rPr lang="ja-JP" altLang="en-US" dirty="0">
                  <a:effectLst>
                    <a:glow rad="101600">
                      <a:schemeClr val="bg1">
                        <a:alpha val="75000"/>
                      </a:schemeClr>
                    </a:glow>
                  </a:effectLst>
                  <a:latin typeface="HGP創英角ｺﾞｼｯｸUB"/>
                  <a:ea typeface="HGP創英角ｺﾞｼｯｸUB"/>
                  <a:cs typeface="HGP創英角ｺﾞｼｯｸUB"/>
                </a:rPr>
                <a:t>　　　　　　　　　　</a:t>
              </a:r>
              <a:r>
                <a:rPr lang="en-US" altLang="ja-JP" dirty="0">
                  <a:effectLst>
                    <a:glow rad="101600">
                      <a:schemeClr val="bg1">
                        <a:alpha val="75000"/>
                      </a:schemeClr>
                    </a:glow>
                  </a:effectLst>
                  <a:latin typeface="HGP創英角ｺﾞｼｯｸUB"/>
                  <a:ea typeface="HGP創英角ｺﾞｼｯｸUB"/>
                  <a:cs typeface="HGP創英角ｺﾞｼｯｸUB"/>
                </a:rPr>
                <a:t>(</a:t>
              </a:r>
              <a:r>
                <a:rPr lang="ja-JP" altLang="en-US" dirty="0">
                  <a:effectLst>
                    <a:glow rad="101600">
                      <a:schemeClr val="bg1">
                        <a:alpha val="75000"/>
                      </a:schemeClr>
                    </a:glow>
                  </a:effectLst>
                  <a:latin typeface="HGP創英角ｺﾞｼｯｸUB"/>
                  <a:ea typeface="HGP創英角ｺﾞｼｯｸUB"/>
                  <a:cs typeface="HGP創英角ｺﾞｼｯｸUB"/>
                </a:rPr>
                <a:t>理系推薦</a:t>
              </a:r>
              <a:r>
                <a:rPr lang="en-US" altLang="ja-JP" dirty="0">
                  <a:effectLst>
                    <a:glow rad="101600">
                      <a:schemeClr val="bg1">
                        <a:alpha val="75000"/>
                      </a:schemeClr>
                    </a:glow>
                  </a:effectLst>
                  <a:latin typeface="HGP創英角ｺﾞｼｯｸUB"/>
                  <a:ea typeface="HGP創英角ｺﾞｼｯｸUB"/>
                  <a:cs typeface="HGP創英角ｺﾞｼｯｸUB"/>
                </a:rPr>
                <a:t>)</a:t>
              </a:r>
            </a:p>
            <a:p>
              <a:pPr>
                <a:spcAft>
                  <a:spcPts val="600"/>
                </a:spcAft>
                <a:defRPr/>
              </a:pPr>
              <a:r>
                <a:rPr lang="en-US" altLang="ja-JP" dirty="0">
                  <a:effectLst>
                    <a:glow rad="101600">
                      <a:schemeClr val="bg1">
                        <a:alpha val="75000"/>
                      </a:schemeClr>
                    </a:glow>
                  </a:effectLst>
                  <a:latin typeface="HGP創英角ｺﾞｼｯｸUB"/>
                  <a:ea typeface="HGP創英角ｺﾞｼｯｸUB"/>
                  <a:cs typeface="HGP創英角ｺﾞｼｯｸUB"/>
                </a:rPr>
                <a:t>ESR</a:t>
              </a:r>
              <a:r>
                <a:rPr lang="ja-JP" altLang="en-US" dirty="0">
                  <a:effectLst>
                    <a:glow rad="101600">
                      <a:schemeClr val="bg1">
                        <a:alpha val="75000"/>
                      </a:schemeClr>
                    </a:glow>
                  </a:effectLst>
                  <a:latin typeface="HGP創英角ｺﾞｼｯｸUB"/>
                  <a:ea typeface="HGP創英角ｺﾞｼｯｸUB"/>
                  <a:cs typeface="HGP創英角ｺﾞｼｯｸUB"/>
                </a:rPr>
                <a:t>物性研究室　修士卒</a:t>
              </a:r>
              <a:endParaRPr lang="en-US" altLang="ja-JP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endParaRPr>
            </a:p>
            <a:p>
              <a:pPr>
                <a:spcAft>
                  <a:spcPts val="600"/>
                </a:spcAft>
                <a:defRPr/>
              </a:pPr>
              <a:r>
                <a:rPr lang="ja-JP" altLang="en-US" dirty="0">
                  <a:effectLst>
                    <a:glow rad="101600">
                      <a:schemeClr val="bg1">
                        <a:alpha val="75000"/>
                      </a:schemeClr>
                    </a:glow>
                  </a:effectLst>
                  <a:latin typeface="HGP創英角ｺﾞｼｯｸUB"/>
                  <a:ea typeface="HGP創英角ｺﾞｼｯｸUB"/>
                  <a:cs typeface="HGP創英角ｺﾞｼｯｸUB"/>
                </a:rPr>
                <a:t>体育会</a:t>
              </a:r>
              <a:r>
                <a:rPr lang="ja-JP" altLang="en-US" dirty="0" smtClean="0">
                  <a:effectLst>
                    <a:glow rad="101600">
                      <a:schemeClr val="bg1">
                        <a:alpha val="75000"/>
                      </a:schemeClr>
                    </a:glow>
                  </a:effectLst>
                  <a:latin typeface="HGP創英角ｺﾞｼｯｸUB"/>
                  <a:ea typeface="HGP創英角ｺﾞｼｯｸUB"/>
                  <a:cs typeface="HGP創英角ｺﾞｼｯｸUB"/>
                </a:rPr>
                <a:t>バドミントン部・ダンスサークル（</a:t>
              </a:r>
              <a:r>
                <a:rPr lang="en-US" altLang="ja-JP" dirty="0" smtClean="0">
                  <a:effectLst>
                    <a:glow rad="101600">
                      <a:schemeClr val="bg1">
                        <a:alpha val="75000"/>
                      </a:schemeClr>
                    </a:glow>
                  </a:effectLst>
                  <a:latin typeface="HGP創英角ｺﾞｼｯｸUB"/>
                  <a:ea typeface="HGP創英角ｺﾞｼｯｸUB"/>
                  <a:cs typeface="HGP創英角ｺﾞｼｯｸUB"/>
                </a:rPr>
                <a:t>Final Flash</a:t>
              </a:r>
              <a:r>
                <a:rPr lang="ja-JP" altLang="en-US" dirty="0" smtClean="0">
                  <a:effectLst>
                    <a:glow rad="101600">
                      <a:schemeClr val="bg1">
                        <a:alpha val="75000"/>
                      </a:schemeClr>
                    </a:glow>
                  </a:effectLst>
                  <a:latin typeface="HGP創英角ｺﾞｼｯｸUB"/>
                  <a:ea typeface="HGP創英角ｺﾞｼｯｸUB"/>
                  <a:cs typeface="HGP創英角ｺﾞｼｯｸUB"/>
                </a:rPr>
                <a:t>）</a:t>
              </a:r>
              <a:endParaRPr lang="en-US" altLang="ja-JP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endParaRPr>
            </a:p>
          </p:txBody>
        </p:sp>
        <p:pic>
          <p:nvPicPr>
            <p:cNvPr id="16398" name="Picture 18" descr="ntteast_ci_s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3728" y="1628800"/>
              <a:ext cx="2376264" cy="734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396" name="図 1" descr="959.jp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100" y="3213100"/>
            <a:ext cx="4464050" cy="334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/>
          <p:cNvSpPr txBox="1"/>
          <p:nvPr/>
        </p:nvSpPr>
        <p:spPr>
          <a:xfrm>
            <a:off x="920552" y="2132856"/>
            <a:ext cx="8064896" cy="317009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ja-JP" sz="36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①</a:t>
            </a:r>
            <a:r>
              <a:rPr lang="ja-JP" altLang="en-US" sz="36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就職活動の中で大切だと思う事</a:t>
            </a:r>
            <a:endParaRPr lang="en-US" altLang="ja-JP" sz="3600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spcAft>
                <a:spcPts val="600"/>
              </a:spcAft>
              <a:defRPr/>
            </a:pPr>
            <a:endParaRPr lang="en-US" altLang="ja-JP" sz="3600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spcAft>
                <a:spcPts val="600"/>
              </a:spcAft>
              <a:defRPr/>
            </a:pPr>
            <a:r>
              <a:rPr lang="en-US" altLang="ja-JP" sz="36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②</a:t>
            </a:r>
            <a:r>
              <a:rPr lang="ja-JP" altLang="en-US" sz="36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今から始められること</a:t>
            </a:r>
            <a:endParaRPr lang="en-US" altLang="ja-JP" sz="3600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spcAft>
                <a:spcPts val="600"/>
              </a:spcAft>
              <a:defRPr/>
            </a:pPr>
            <a:endParaRPr lang="en-US" altLang="ja-JP" sz="3600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spcAft>
                <a:spcPts val="600"/>
              </a:spcAft>
              <a:defRPr/>
            </a:pPr>
            <a:r>
              <a:rPr lang="en-US" altLang="ja-JP" sz="36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③</a:t>
            </a:r>
            <a:r>
              <a:rPr lang="ja-JP" altLang="en-US" sz="36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社会人</a:t>
            </a:r>
            <a:r>
              <a:rPr lang="ja-JP" altLang="en-US" sz="36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ってこんなだ</a:t>
            </a:r>
            <a:r>
              <a:rPr lang="ja-JP" altLang="en-US" sz="36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！</a:t>
            </a:r>
            <a:endParaRPr lang="en-US" altLang="ja-JP" sz="3600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15" name="Rectangle 27"/>
          <p:cNvSpPr txBox="1">
            <a:spLocks noChangeArrowheads="1"/>
          </p:cNvSpPr>
          <p:nvPr/>
        </p:nvSpPr>
        <p:spPr>
          <a:xfrm>
            <a:off x="0" y="0"/>
            <a:ext cx="9245600" cy="549275"/>
          </a:xfrm>
          <a:prstGeom prst="rect">
            <a:avLst/>
          </a:prstGeom>
          <a:effectLst/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今日お話したいこと</a:t>
            </a:r>
          </a:p>
        </p:txBody>
      </p:sp>
      <p:sp>
        <p:nvSpPr>
          <p:cNvPr id="18435" name="スライド番号プレースホルダー 4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71F1B6-D819-F347-8656-BC61F8CDB1D7}" type="slidenum">
              <a:rPr lang="en-US" altLang="ja-JP" sz="1600">
                <a:latin typeface="HGP創英角ｺﾞｼｯｸUB" charset="0"/>
                <a:ea typeface="HGP創英角ｺﾞｼｯｸUB" charset="0"/>
                <a:cs typeface="HGP創英角ｺﾞｼｯｸUB" charset="0"/>
              </a:rPr>
              <a:pPr/>
              <a:t>2</a:t>
            </a:fld>
            <a:endParaRPr lang="en-US" altLang="ja-JP" sz="160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/>
          <p:cNvSpPr txBox="1"/>
          <p:nvPr/>
        </p:nvSpPr>
        <p:spPr>
          <a:xfrm>
            <a:off x="920552" y="2132856"/>
            <a:ext cx="8064896" cy="317009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ja-JP" sz="36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①</a:t>
            </a:r>
            <a:r>
              <a:rPr lang="ja-JP" altLang="en-US" sz="36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就職活動の中で大切だと思う事</a:t>
            </a:r>
            <a:endParaRPr lang="en-US" altLang="ja-JP" sz="3600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spcAft>
                <a:spcPts val="600"/>
              </a:spcAft>
              <a:defRPr/>
            </a:pPr>
            <a:endParaRPr lang="en-US" altLang="ja-JP" sz="3600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spcAft>
                <a:spcPts val="600"/>
              </a:spcAft>
              <a:defRPr/>
            </a:pPr>
            <a:r>
              <a:rPr lang="en-US" altLang="ja-JP" sz="3600" dirty="0">
                <a:solidFill>
                  <a:schemeClr val="bg1">
                    <a:lumMod val="75000"/>
                  </a:schemeClr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②</a:t>
            </a:r>
            <a:r>
              <a:rPr lang="ja-JP" altLang="en-US" sz="3600" dirty="0">
                <a:solidFill>
                  <a:schemeClr val="bg1">
                    <a:lumMod val="75000"/>
                  </a:schemeClr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今から始められること</a:t>
            </a:r>
            <a:endParaRPr lang="en-US" altLang="ja-JP" sz="3600" dirty="0">
              <a:solidFill>
                <a:schemeClr val="bg1">
                  <a:lumMod val="75000"/>
                </a:schemeClr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spcAft>
                <a:spcPts val="600"/>
              </a:spcAft>
              <a:defRPr/>
            </a:pPr>
            <a:endParaRPr lang="en-US" altLang="ja-JP" sz="3600" dirty="0">
              <a:solidFill>
                <a:schemeClr val="bg1">
                  <a:lumMod val="75000"/>
                </a:schemeClr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spcAft>
                <a:spcPts val="600"/>
              </a:spcAft>
              <a:defRPr/>
            </a:pPr>
            <a:r>
              <a:rPr lang="en-US" altLang="ja-JP" sz="3600" dirty="0" smtClean="0">
                <a:solidFill>
                  <a:schemeClr val="bg1">
                    <a:lumMod val="75000"/>
                  </a:schemeClr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③</a:t>
            </a:r>
            <a:r>
              <a:rPr lang="ja-JP" altLang="en-US" sz="3600" dirty="0" smtClean="0">
                <a:solidFill>
                  <a:schemeClr val="bg1">
                    <a:lumMod val="75000"/>
                  </a:schemeClr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社会人</a:t>
            </a:r>
            <a:r>
              <a:rPr lang="ja-JP" altLang="en-US" sz="3600" dirty="0">
                <a:solidFill>
                  <a:schemeClr val="bg1">
                    <a:lumMod val="75000"/>
                  </a:schemeClr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ってこんなだ</a:t>
            </a:r>
            <a:r>
              <a:rPr lang="ja-JP" altLang="en-US" sz="3600" dirty="0" smtClean="0">
                <a:solidFill>
                  <a:schemeClr val="bg1">
                    <a:lumMod val="75000"/>
                  </a:schemeClr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創英角ｺﾞｼｯｸUB"/>
                <a:ea typeface="HGP創英角ｺﾞｼｯｸUB"/>
                <a:cs typeface="HGP創英角ｺﾞｼｯｸUB"/>
              </a:rPr>
              <a:t>！</a:t>
            </a:r>
            <a:endParaRPr lang="en-US" altLang="ja-JP" sz="3600" dirty="0">
              <a:solidFill>
                <a:schemeClr val="bg1">
                  <a:lumMod val="75000"/>
                </a:schemeClr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15" name="Rectangle 27"/>
          <p:cNvSpPr txBox="1">
            <a:spLocks noChangeArrowheads="1"/>
          </p:cNvSpPr>
          <p:nvPr/>
        </p:nvSpPr>
        <p:spPr>
          <a:xfrm>
            <a:off x="0" y="0"/>
            <a:ext cx="9245600" cy="549275"/>
          </a:xfrm>
          <a:prstGeom prst="rect">
            <a:avLst/>
          </a:prstGeom>
          <a:effectLst/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今日お話したいこと</a:t>
            </a:r>
          </a:p>
        </p:txBody>
      </p:sp>
      <p:sp>
        <p:nvSpPr>
          <p:cNvPr id="20483" name="スライド番号プレースホルダー 4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0F7CD14-5889-0248-8B30-06615C3206A2}" type="slidenum">
              <a:rPr lang="en-US" altLang="ja-JP" sz="1600">
                <a:latin typeface="HGP創英角ｺﾞｼｯｸUB" charset="0"/>
                <a:ea typeface="HGP創英角ｺﾞｼｯｸUB" charset="0"/>
                <a:cs typeface="HGP創英角ｺﾞｼｯｸUB" charset="0"/>
              </a:rPr>
              <a:pPr/>
              <a:t>3</a:t>
            </a:fld>
            <a:endParaRPr lang="en-US" altLang="ja-JP" sz="160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スライド番号プレースホルダー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04A121-A7BF-2042-AD72-0C852334ED73}" type="slidenum">
              <a:rPr lang="en-US" altLang="ja-JP" sz="1600">
                <a:latin typeface="HGP創英角ｺﾞｼｯｸUB" charset="0"/>
                <a:ea typeface="HGP創英角ｺﾞｼｯｸUB" charset="0"/>
                <a:cs typeface="HGP創英角ｺﾞｼｯｸUB" charset="0"/>
              </a:rPr>
              <a:pPr/>
              <a:t>4</a:t>
            </a:fld>
            <a:endParaRPr lang="en-US" altLang="ja-JP" sz="160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</p:txBody>
      </p:sp>
      <p:sp>
        <p:nvSpPr>
          <p:cNvPr id="66" name="Rectangle 27"/>
          <p:cNvSpPr txBox="1">
            <a:spLocks noChangeArrowheads="1"/>
          </p:cNvSpPr>
          <p:nvPr/>
        </p:nvSpPr>
        <p:spPr>
          <a:xfrm>
            <a:off x="0" y="0"/>
            <a:ext cx="9245600" cy="549275"/>
          </a:xfrm>
          <a:prstGeom prst="rect">
            <a:avLst/>
          </a:prstGeom>
          <a:effectLst/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就職活動期間の概略</a:t>
            </a:r>
          </a:p>
        </p:txBody>
      </p:sp>
      <p:sp>
        <p:nvSpPr>
          <p:cNvPr id="70" name="Rectangle 27"/>
          <p:cNvSpPr txBox="1">
            <a:spLocks noChangeArrowheads="1"/>
          </p:cNvSpPr>
          <p:nvPr/>
        </p:nvSpPr>
        <p:spPr>
          <a:xfrm>
            <a:off x="0" y="549275"/>
            <a:ext cx="9906000" cy="547688"/>
          </a:xfrm>
          <a:prstGeom prst="rect">
            <a:avLst/>
          </a:prstGeom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学外への活動開始は年明けから。自己分析を軸に取り組みました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464540"/>
              </p:ext>
            </p:extLst>
          </p:nvPr>
        </p:nvGraphicFramePr>
        <p:xfrm>
          <a:off x="115888" y="1397000"/>
          <a:ext cx="9674225" cy="512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454"/>
                <a:gridCol w="842191"/>
                <a:gridCol w="842191"/>
                <a:gridCol w="842191"/>
                <a:gridCol w="1152266"/>
                <a:gridCol w="3264754"/>
                <a:gridCol w="780178"/>
              </a:tblGrid>
              <a:tr h="365748"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HGP創英角ｺﾞｼｯｸUB"/>
                        <a:ea typeface="HGP創英角ｺﾞｼｯｸUB"/>
                        <a:cs typeface="HGP創英角ｺﾞｼｯｸUB"/>
                      </a:endParaRPr>
                    </a:p>
                  </a:txBody>
                  <a:tcPr marL="99072" marR="99072" marT="45714" marB="45714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HGP創英角ｺﾞｼｯｸUB"/>
                          <a:ea typeface="HGP創英角ｺﾞｼｯｸUB"/>
                          <a:cs typeface="HGP創英角ｺﾞｼｯｸUB"/>
                        </a:rPr>
                        <a:t>11</a:t>
                      </a:r>
                      <a:r>
                        <a:rPr kumimoji="1" lang="ja-JP" altLang="en-US" sz="1800" dirty="0" smtClean="0">
                          <a:latin typeface="HGP創英角ｺﾞｼｯｸUB"/>
                          <a:ea typeface="HGP創英角ｺﾞｼｯｸUB"/>
                          <a:cs typeface="HGP創英角ｺﾞｼｯｸUB"/>
                        </a:rPr>
                        <a:t>月</a:t>
                      </a:r>
                      <a:endParaRPr kumimoji="1" lang="ja-JP" altLang="en-US" sz="1800" dirty="0">
                        <a:latin typeface="HGP創英角ｺﾞｼｯｸUB"/>
                        <a:ea typeface="HGP創英角ｺﾞｼｯｸUB"/>
                        <a:cs typeface="HGP創英角ｺﾞｼｯｸUB"/>
                      </a:endParaRPr>
                    </a:p>
                  </a:txBody>
                  <a:tcPr marL="99072" marR="99072" marT="45714" marB="45714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HGP創英角ｺﾞｼｯｸUB"/>
                          <a:ea typeface="HGP創英角ｺﾞｼｯｸUB"/>
                          <a:cs typeface="HGP創英角ｺﾞｼｯｸUB"/>
                        </a:rPr>
                        <a:t>12</a:t>
                      </a:r>
                      <a:r>
                        <a:rPr kumimoji="1" lang="ja-JP" altLang="en-US" sz="1800" dirty="0" smtClean="0">
                          <a:latin typeface="HGP創英角ｺﾞｼｯｸUB"/>
                          <a:ea typeface="HGP創英角ｺﾞｼｯｸUB"/>
                          <a:cs typeface="HGP創英角ｺﾞｼｯｸUB"/>
                        </a:rPr>
                        <a:t>月</a:t>
                      </a:r>
                      <a:endParaRPr kumimoji="1" lang="ja-JP" altLang="en-US" sz="1800" dirty="0">
                        <a:latin typeface="HGP創英角ｺﾞｼｯｸUB"/>
                        <a:ea typeface="HGP創英角ｺﾞｼｯｸUB"/>
                        <a:cs typeface="HGP創英角ｺﾞｼｯｸUB"/>
                      </a:endParaRPr>
                    </a:p>
                  </a:txBody>
                  <a:tcPr marL="99072" marR="99072" marT="45714" marB="45714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HGP創英角ｺﾞｼｯｸUB"/>
                          <a:ea typeface="HGP創英角ｺﾞｼｯｸUB"/>
                          <a:cs typeface="HGP創英角ｺﾞｼｯｸUB"/>
                        </a:rPr>
                        <a:t>1</a:t>
                      </a:r>
                      <a:r>
                        <a:rPr kumimoji="1" lang="ja-JP" altLang="en-US" sz="1800" dirty="0" smtClean="0">
                          <a:latin typeface="HGP創英角ｺﾞｼｯｸUB"/>
                          <a:ea typeface="HGP創英角ｺﾞｼｯｸUB"/>
                          <a:cs typeface="HGP創英角ｺﾞｼｯｸUB"/>
                        </a:rPr>
                        <a:t>月</a:t>
                      </a:r>
                      <a:endParaRPr kumimoji="1" lang="ja-JP" altLang="en-US" sz="1800" dirty="0">
                        <a:latin typeface="HGP創英角ｺﾞｼｯｸUB"/>
                        <a:ea typeface="HGP創英角ｺﾞｼｯｸUB"/>
                        <a:cs typeface="HGP創英角ｺﾞｼｯｸUB"/>
                      </a:endParaRPr>
                    </a:p>
                  </a:txBody>
                  <a:tcPr marL="99072" marR="99072" marT="45714" marB="45714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HGP創英角ｺﾞｼｯｸUB"/>
                          <a:ea typeface="HGP創英角ｺﾞｼｯｸUB"/>
                          <a:cs typeface="HGP創英角ｺﾞｼｯｸUB"/>
                        </a:rPr>
                        <a:t>2</a:t>
                      </a:r>
                      <a:r>
                        <a:rPr kumimoji="1" lang="ja-JP" altLang="en-US" sz="1800" dirty="0" smtClean="0">
                          <a:latin typeface="HGP創英角ｺﾞｼｯｸUB"/>
                          <a:ea typeface="HGP創英角ｺﾞｼｯｸUB"/>
                          <a:cs typeface="HGP創英角ｺﾞｼｯｸUB"/>
                        </a:rPr>
                        <a:t>月</a:t>
                      </a:r>
                      <a:endParaRPr kumimoji="1" lang="ja-JP" altLang="en-US" sz="1800" dirty="0">
                        <a:latin typeface="HGP創英角ｺﾞｼｯｸUB"/>
                        <a:ea typeface="HGP創英角ｺﾞｼｯｸUB"/>
                        <a:cs typeface="HGP創英角ｺﾞｼｯｸUB"/>
                      </a:endParaRPr>
                    </a:p>
                  </a:txBody>
                  <a:tcPr marL="99072" marR="99072" marT="45714" marB="45714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HGP創英角ｺﾞｼｯｸUB"/>
                          <a:ea typeface="HGP創英角ｺﾞｼｯｸUB"/>
                          <a:cs typeface="HGP創英角ｺﾞｼｯｸUB"/>
                        </a:rPr>
                        <a:t>3</a:t>
                      </a:r>
                      <a:r>
                        <a:rPr kumimoji="1" lang="ja-JP" altLang="en-US" sz="1800" dirty="0" smtClean="0">
                          <a:latin typeface="HGP創英角ｺﾞｼｯｸUB"/>
                          <a:ea typeface="HGP創英角ｺﾞｼｯｸUB"/>
                          <a:cs typeface="HGP創英角ｺﾞｼｯｸUB"/>
                        </a:rPr>
                        <a:t>月</a:t>
                      </a:r>
                      <a:endParaRPr kumimoji="1" lang="ja-JP" altLang="en-US" sz="1800" dirty="0">
                        <a:latin typeface="HGP創英角ｺﾞｼｯｸUB"/>
                        <a:ea typeface="HGP創英角ｺﾞｼｯｸUB"/>
                        <a:cs typeface="HGP創英角ｺﾞｼｯｸUB"/>
                      </a:endParaRPr>
                    </a:p>
                  </a:txBody>
                  <a:tcPr marL="99072" marR="99072" marT="45714" marB="45714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HGP創英角ｺﾞｼｯｸUB"/>
                          <a:ea typeface="HGP創英角ｺﾞｼｯｸUB"/>
                          <a:cs typeface="HGP創英角ｺﾞｼｯｸUB"/>
                        </a:rPr>
                        <a:t>4</a:t>
                      </a:r>
                      <a:r>
                        <a:rPr kumimoji="1" lang="ja-JP" altLang="en-US" sz="1800" dirty="0" smtClean="0">
                          <a:latin typeface="HGP創英角ｺﾞｼｯｸUB"/>
                          <a:ea typeface="HGP創英角ｺﾞｼｯｸUB"/>
                          <a:cs typeface="HGP創英角ｺﾞｼｯｸUB"/>
                        </a:rPr>
                        <a:t>月</a:t>
                      </a:r>
                      <a:endParaRPr kumimoji="1" lang="ja-JP" altLang="en-US" sz="1800" dirty="0">
                        <a:latin typeface="HGP創英角ｺﾞｼｯｸUB"/>
                        <a:ea typeface="HGP創英角ｺﾞｼｯｸUB"/>
                        <a:cs typeface="HGP創英角ｺﾞｼｯｸUB"/>
                      </a:endParaRPr>
                    </a:p>
                  </a:txBody>
                  <a:tcPr marL="99072" marR="99072" marT="45714" marB="45714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94602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000" dirty="0" smtClean="0">
                          <a:latin typeface="HGP創英角ｺﾞｼｯｸUB"/>
                          <a:ea typeface="HGP創英角ｺﾞｼｯｸUB"/>
                          <a:cs typeface="HGP創英角ｺﾞｼｯｸUB"/>
                        </a:rPr>
                        <a:t>研究</a:t>
                      </a:r>
                      <a:endParaRPr kumimoji="1" lang="ja-JP" altLang="en-US" sz="2000" dirty="0">
                        <a:latin typeface="HGP創英角ｺﾞｼｯｸUB"/>
                        <a:ea typeface="HGP創英角ｺﾞｼｯｸUB"/>
                        <a:cs typeface="HGP創英角ｺﾞｼｯｸUB"/>
                      </a:endParaRPr>
                    </a:p>
                  </a:txBody>
                  <a:tcPr marL="99072" marR="99072" marT="45714" marB="45714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/>
                        <a:ea typeface="HGP創英角ｺﾞｼｯｸUB"/>
                        <a:cs typeface="HGP創英角ｺﾞｼｯｸUB"/>
                      </a:endParaRPr>
                    </a:p>
                  </a:txBody>
                  <a:tcPr marL="99072" marR="99072" marT="45714" marB="45714">
                    <a:lnL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/>
                        <a:ea typeface="HGP創英角ｺﾞｼｯｸUB"/>
                        <a:cs typeface="HGP創英角ｺﾞｼｯｸUB"/>
                      </a:endParaRPr>
                    </a:p>
                  </a:txBody>
                  <a:tcPr marL="99072" marR="99072" marT="45714" marB="45714">
                    <a:lnL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/>
                        <a:ea typeface="HGP創英角ｺﾞｼｯｸUB"/>
                        <a:cs typeface="HGP創英角ｺﾞｼｯｸUB"/>
                      </a:endParaRPr>
                    </a:p>
                  </a:txBody>
                  <a:tcPr marL="99072" marR="99072" marT="45714" marB="45714">
                    <a:lnL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/>
                        <a:ea typeface="HGP創英角ｺﾞｼｯｸUB"/>
                        <a:cs typeface="HGP創英角ｺﾞｼｯｸUB"/>
                      </a:endParaRPr>
                    </a:p>
                  </a:txBody>
                  <a:tcPr marL="99072" marR="99072" marT="45714" marB="45714">
                    <a:lnL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/>
                        <a:ea typeface="HGP創英角ｺﾞｼｯｸUB"/>
                        <a:cs typeface="HGP創英角ｺﾞｼｯｸUB"/>
                      </a:endParaRPr>
                    </a:p>
                  </a:txBody>
                  <a:tcPr marL="99072" marR="99072" marT="45714" marB="45714">
                    <a:lnL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/>
                        <a:ea typeface="HGP創英角ｺﾞｼｯｸUB"/>
                        <a:cs typeface="HGP創英角ｺﾞｼｯｸUB"/>
                      </a:endParaRPr>
                    </a:p>
                  </a:txBody>
                  <a:tcPr marL="99072" marR="99072" marT="45714" marB="45714">
                    <a:lnL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390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000" dirty="0" smtClean="0">
                          <a:latin typeface="HGP創英角ｺﾞｼｯｸUB"/>
                          <a:ea typeface="HGP創英角ｺﾞｼｯｸUB"/>
                          <a:cs typeface="HGP創英角ｺﾞｼｯｸUB"/>
                        </a:rPr>
                        <a:t>就職活動</a:t>
                      </a:r>
                      <a:r>
                        <a:rPr kumimoji="1" lang="en-US" altLang="ja-JP" sz="2000" dirty="0" smtClean="0">
                          <a:latin typeface="HGP創英角ｺﾞｼｯｸUB"/>
                          <a:ea typeface="HGP創英角ｺﾞｼｯｸUB"/>
                          <a:cs typeface="HGP創英角ｺﾞｼｯｸUB"/>
                        </a:rPr>
                        <a:t/>
                      </a:r>
                      <a:br>
                        <a:rPr kumimoji="1" lang="en-US" altLang="ja-JP" sz="2000" dirty="0" smtClean="0">
                          <a:latin typeface="HGP創英角ｺﾞｼｯｸUB"/>
                          <a:ea typeface="HGP創英角ｺﾞｼｯｸUB"/>
                          <a:cs typeface="HGP創英角ｺﾞｼｯｸUB"/>
                        </a:rPr>
                      </a:br>
                      <a:r>
                        <a:rPr kumimoji="1" lang="ja-JP" altLang="en-US" sz="2000" dirty="0" smtClean="0">
                          <a:latin typeface="HGP創英角ｺﾞｼｯｸUB"/>
                          <a:ea typeface="HGP創英角ｺﾞｼｯｸUB"/>
                          <a:cs typeface="HGP創英角ｺﾞｼｯｸUB"/>
                        </a:rPr>
                        <a:t>（その他）</a:t>
                      </a:r>
                      <a:endParaRPr kumimoji="1" lang="ja-JP" altLang="en-US" sz="2000" dirty="0">
                        <a:latin typeface="HGP創英角ｺﾞｼｯｸUB"/>
                        <a:ea typeface="HGP創英角ｺﾞｼｯｸUB"/>
                        <a:cs typeface="HGP創英角ｺﾞｼｯｸUB"/>
                      </a:endParaRPr>
                    </a:p>
                  </a:txBody>
                  <a:tcPr marL="99072" marR="99072" marT="45714" marB="45714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/>
                        <a:ea typeface="HGP創英角ｺﾞｼｯｸUB"/>
                        <a:cs typeface="HGP創英角ｺﾞｼｯｸUB"/>
                      </a:endParaRPr>
                    </a:p>
                  </a:txBody>
                  <a:tcPr marL="99072" marR="99072" marT="45714" marB="45714">
                    <a:lnL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/>
                        <a:ea typeface="HGP創英角ｺﾞｼｯｸUB"/>
                        <a:cs typeface="HGP創英角ｺﾞｼｯｸUB"/>
                      </a:endParaRPr>
                    </a:p>
                  </a:txBody>
                  <a:tcPr marL="99072" marR="99072" marT="45714" marB="45714">
                    <a:lnL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/>
                        <a:ea typeface="HGP創英角ｺﾞｼｯｸUB"/>
                        <a:cs typeface="HGP創英角ｺﾞｼｯｸUB"/>
                      </a:endParaRPr>
                    </a:p>
                  </a:txBody>
                  <a:tcPr marL="99072" marR="99072" marT="45714" marB="45714">
                    <a:lnL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/>
                        <a:ea typeface="HGP創英角ｺﾞｼｯｸUB"/>
                        <a:cs typeface="HGP創英角ｺﾞｼｯｸUB"/>
                      </a:endParaRPr>
                    </a:p>
                  </a:txBody>
                  <a:tcPr marL="99072" marR="99072" marT="45714" marB="45714">
                    <a:lnL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/>
                        <a:ea typeface="HGP創英角ｺﾞｼｯｸUB"/>
                        <a:cs typeface="HGP創英角ｺﾞｼｯｸUB"/>
                      </a:endParaRPr>
                    </a:p>
                  </a:txBody>
                  <a:tcPr marL="99072" marR="99072" marT="45714" marB="45714">
                    <a:lnL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/>
                        <a:ea typeface="HGP創英角ｺﾞｼｯｸUB"/>
                        <a:cs typeface="HGP創英角ｺﾞｼｯｸUB"/>
                      </a:endParaRPr>
                    </a:p>
                  </a:txBody>
                  <a:tcPr marL="99072" marR="99072" marT="45714" marB="45714">
                    <a:lnL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51957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000" dirty="0" smtClean="0">
                          <a:latin typeface="HGP創英角ｺﾞｼｯｸUB"/>
                          <a:ea typeface="HGP創英角ｺﾞｼｯｸUB"/>
                          <a:cs typeface="HGP創英角ｺﾞｼｯｸUB"/>
                        </a:rPr>
                        <a:t>就職活動</a:t>
                      </a:r>
                      <a:r>
                        <a:rPr kumimoji="1" lang="en-US" altLang="ja-JP" sz="2000" dirty="0" smtClean="0">
                          <a:latin typeface="HGP創英角ｺﾞｼｯｸUB"/>
                          <a:ea typeface="HGP創英角ｺﾞｼｯｸUB"/>
                          <a:cs typeface="HGP創英角ｺﾞｼｯｸUB"/>
                        </a:rPr>
                        <a:t/>
                      </a:r>
                      <a:br>
                        <a:rPr kumimoji="1" lang="en-US" altLang="ja-JP" sz="2000" dirty="0" smtClean="0">
                          <a:latin typeface="HGP創英角ｺﾞｼｯｸUB"/>
                          <a:ea typeface="HGP創英角ｺﾞｼｯｸUB"/>
                          <a:cs typeface="HGP創英角ｺﾞｼｯｸUB"/>
                        </a:rPr>
                      </a:br>
                      <a:r>
                        <a:rPr kumimoji="1" lang="ja-JP" altLang="en-US" sz="2000" dirty="0" smtClean="0">
                          <a:latin typeface="HGP創英角ｺﾞｼｯｸUB"/>
                          <a:ea typeface="HGP創英角ｺﾞｼｯｸUB"/>
                          <a:cs typeface="HGP創英角ｺﾞｼｯｸUB"/>
                        </a:rPr>
                        <a:t>（</a:t>
                      </a:r>
                      <a:r>
                        <a:rPr kumimoji="1" lang="en-US" altLang="ja-JP" sz="2000" dirty="0" smtClean="0">
                          <a:latin typeface="HGP創英角ｺﾞｼｯｸUB"/>
                          <a:ea typeface="HGP創英角ｺﾞｼｯｸUB"/>
                          <a:cs typeface="HGP創英角ｺﾞｼｯｸUB"/>
                        </a:rPr>
                        <a:t>NTT</a:t>
                      </a:r>
                      <a:r>
                        <a:rPr kumimoji="1" lang="ja-JP" altLang="en-US" sz="2000" dirty="0" smtClean="0">
                          <a:latin typeface="HGP創英角ｺﾞｼｯｸUB"/>
                          <a:ea typeface="HGP創英角ｺﾞｼｯｸUB"/>
                          <a:cs typeface="HGP創英角ｺﾞｼｯｸUB"/>
                        </a:rPr>
                        <a:t>東日本）</a:t>
                      </a:r>
                      <a:endParaRPr kumimoji="1" lang="ja-JP" altLang="en-US" sz="2000" dirty="0">
                        <a:latin typeface="HGP創英角ｺﾞｼｯｸUB"/>
                        <a:ea typeface="HGP創英角ｺﾞｼｯｸUB"/>
                        <a:cs typeface="HGP創英角ｺﾞｼｯｸUB"/>
                      </a:endParaRPr>
                    </a:p>
                  </a:txBody>
                  <a:tcPr marL="99072" marR="99072" marT="45714" marB="45714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/>
                        <a:ea typeface="HGP創英角ｺﾞｼｯｸUB"/>
                        <a:cs typeface="HGP創英角ｺﾞｼｯｸUB"/>
                      </a:endParaRPr>
                    </a:p>
                  </a:txBody>
                  <a:tcPr marL="99072" marR="99072" marT="45714" marB="45714">
                    <a:lnL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/>
                        <a:ea typeface="HGP創英角ｺﾞｼｯｸUB"/>
                        <a:cs typeface="HGP創英角ｺﾞｼｯｸUB"/>
                      </a:endParaRPr>
                    </a:p>
                  </a:txBody>
                  <a:tcPr marL="99072" marR="99072" marT="45714" marB="45714">
                    <a:lnL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/>
                        <a:ea typeface="HGP創英角ｺﾞｼｯｸUB"/>
                        <a:cs typeface="HGP創英角ｺﾞｼｯｸUB"/>
                      </a:endParaRPr>
                    </a:p>
                  </a:txBody>
                  <a:tcPr marL="99072" marR="99072" marT="45714" marB="45714">
                    <a:lnL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/>
                        <a:ea typeface="HGP創英角ｺﾞｼｯｸUB"/>
                        <a:cs typeface="HGP創英角ｺﾞｼｯｸUB"/>
                      </a:endParaRPr>
                    </a:p>
                  </a:txBody>
                  <a:tcPr marL="99072" marR="99072" marT="45714" marB="45714">
                    <a:lnL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/>
                        <a:ea typeface="HGP創英角ｺﾞｼｯｸUB"/>
                        <a:cs typeface="HGP創英角ｺﾞｼｯｸUB"/>
                      </a:endParaRPr>
                    </a:p>
                  </a:txBody>
                  <a:tcPr marL="99072" marR="99072" marT="45714" marB="45714">
                    <a:lnL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/>
                        <a:ea typeface="HGP創英角ｺﾞｼｯｸUB"/>
                        <a:cs typeface="HGP創英角ｺﾞｼｯｸUB"/>
                      </a:endParaRPr>
                    </a:p>
                  </a:txBody>
                  <a:tcPr marL="99072" marR="99072" marT="45714" marB="45714">
                    <a:lnL w="12700" cap="flat" cmpd="sng" algn="ctr">
                      <a:solidFill>
                        <a:prstClr val="blac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0" name="直線コネクタ 29"/>
          <p:cNvCxnSpPr/>
          <p:nvPr/>
        </p:nvCxnSpPr>
        <p:spPr>
          <a:xfrm flipV="1">
            <a:off x="4304928" y="1773238"/>
            <a:ext cx="0" cy="47513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六角形 66"/>
          <p:cNvSpPr/>
          <p:nvPr/>
        </p:nvSpPr>
        <p:spPr bwMode="auto">
          <a:xfrm>
            <a:off x="2144713" y="1844675"/>
            <a:ext cx="2303462" cy="720725"/>
          </a:xfrm>
          <a:prstGeom prst="hexagon">
            <a:avLst/>
          </a:prstGeom>
          <a:solidFill>
            <a:srgbClr val="FFFFFF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rgbClr val="2C1102"/>
                </a:solidFill>
                <a:latin typeface="HGP創英角ｺﾞｼｯｸUB"/>
                <a:ea typeface="HGP創英角ｺﾞｼｯｸUB"/>
                <a:cs typeface="HGP創英角ｺﾞｼｯｸUB"/>
              </a:rPr>
              <a:t>実験</a:t>
            </a:r>
            <a:r>
              <a:rPr lang="en-US" altLang="ja-JP" sz="2000" dirty="0">
                <a:solidFill>
                  <a:srgbClr val="2C1102"/>
                </a:solidFill>
                <a:latin typeface="HGP創英角ｺﾞｼｯｸUB"/>
                <a:ea typeface="HGP創英角ｺﾞｼｯｸUB"/>
                <a:cs typeface="HGP創英角ｺﾞｼｯｸUB"/>
              </a:rPr>
              <a:t/>
            </a:r>
            <a:br>
              <a:rPr lang="en-US" altLang="ja-JP" sz="2000" dirty="0">
                <a:solidFill>
                  <a:srgbClr val="2C1102"/>
                </a:solidFill>
                <a:latin typeface="HGP創英角ｺﾞｼｯｸUB"/>
                <a:ea typeface="HGP創英角ｺﾞｼｯｸUB"/>
                <a:cs typeface="HGP創英角ｺﾞｼｯｸUB"/>
              </a:rPr>
            </a:br>
            <a:r>
              <a:rPr lang="ja-JP" altLang="en-US" sz="2000" dirty="0">
                <a:solidFill>
                  <a:srgbClr val="2C1102"/>
                </a:solidFill>
                <a:latin typeface="HGP創英角ｺﾞｼｯｸUB"/>
                <a:ea typeface="HGP創英角ｺﾞｼｯｸUB"/>
                <a:cs typeface="HGP創英角ｺﾞｼｯｸUB"/>
              </a:rPr>
              <a:t>学会準備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7905750" y="1773238"/>
            <a:ext cx="576263" cy="4751387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75" name="六角形 74"/>
          <p:cNvSpPr/>
          <p:nvPr/>
        </p:nvSpPr>
        <p:spPr bwMode="auto">
          <a:xfrm>
            <a:off x="6608763" y="1844675"/>
            <a:ext cx="1247775" cy="720725"/>
          </a:xfrm>
          <a:prstGeom prst="hexagon">
            <a:avLst/>
          </a:prstGeom>
          <a:solidFill>
            <a:srgbClr val="FFFFFF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rgbClr val="2C1102"/>
                </a:solidFill>
                <a:latin typeface="HGP創英角ｺﾞｼｯｸUB"/>
                <a:ea typeface="HGP創英角ｺﾞｼｯｸUB"/>
                <a:cs typeface="HGP創英角ｺﾞｼｯｸUB"/>
              </a:rPr>
              <a:t>学会準備</a:t>
            </a:r>
          </a:p>
        </p:txBody>
      </p:sp>
      <p:sp>
        <p:nvSpPr>
          <p:cNvPr id="76" name="角丸四角形 75"/>
          <p:cNvSpPr/>
          <p:nvPr/>
        </p:nvSpPr>
        <p:spPr bwMode="auto">
          <a:xfrm>
            <a:off x="7905750" y="1844675"/>
            <a:ext cx="576263" cy="720725"/>
          </a:xfrm>
          <a:prstGeom prst="roundRect">
            <a:avLst/>
          </a:prstGeom>
          <a:solidFill>
            <a:srgbClr val="FFFFFF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none" anchor="ctr"/>
          <a:lstStyle/>
          <a:p>
            <a:pPr algn="ctr">
              <a:defRPr/>
            </a:pPr>
            <a:r>
              <a:rPr lang="ja-JP" altLang="en-US" sz="2000" dirty="0">
                <a:solidFill>
                  <a:srgbClr val="2C1102"/>
                </a:solidFill>
                <a:latin typeface="HGP創英角ｺﾞｼｯｸUB"/>
                <a:ea typeface="HGP創英角ｺﾞｼｯｸUB"/>
                <a:cs typeface="HGP創英角ｺﾞｼｯｸUB"/>
              </a:rPr>
              <a:t>学会</a:t>
            </a:r>
          </a:p>
        </p:txBody>
      </p:sp>
      <p:sp>
        <p:nvSpPr>
          <p:cNvPr id="80" name="六角形 79"/>
          <p:cNvSpPr/>
          <p:nvPr/>
        </p:nvSpPr>
        <p:spPr bwMode="auto">
          <a:xfrm>
            <a:off x="4376738" y="2781300"/>
            <a:ext cx="2232025" cy="1008063"/>
          </a:xfrm>
          <a:prstGeom prst="hexagon">
            <a:avLst/>
          </a:prstGeom>
          <a:solidFill>
            <a:srgbClr val="FFFFFF"/>
          </a:solidFill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ja-JP" altLang="en-US" sz="1800" dirty="0">
                <a:solidFill>
                  <a:srgbClr val="2C1102"/>
                </a:solidFill>
                <a:latin typeface="HGP創英角ｺﾞｼｯｸUB"/>
                <a:ea typeface="HGP創英角ｺﾞｼｯｸUB"/>
                <a:cs typeface="HGP創英角ｺﾞｼｯｸUB"/>
              </a:rPr>
              <a:t>企業セミナー</a:t>
            </a:r>
            <a:r>
              <a:rPr lang="en-US" altLang="ja-JP" sz="1800" dirty="0">
                <a:solidFill>
                  <a:srgbClr val="2C1102"/>
                </a:solidFill>
                <a:latin typeface="HGP創英角ｺﾞｼｯｸUB"/>
                <a:ea typeface="HGP創英角ｺﾞｼｯｸUB"/>
                <a:cs typeface="HGP創英角ｺﾞｼｯｸUB"/>
              </a:rPr>
              <a:t/>
            </a:r>
            <a:br>
              <a:rPr lang="en-US" altLang="ja-JP" sz="1800" dirty="0">
                <a:solidFill>
                  <a:srgbClr val="2C1102"/>
                </a:solidFill>
                <a:latin typeface="HGP創英角ｺﾞｼｯｸUB"/>
                <a:ea typeface="HGP創英角ｺﾞｼｯｸUB"/>
                <a:cs typeface="HGP創英角ｺﾞｼｯｸUB"/>
              </a:rPr>
            </a:br>
            <a:r>
              <a:rPr lang="ja-JP" altLang="en-US" sz="1800" dirty="0">
                <a:solidFill>
                  <a:srgbClr val="2C1102"/>
                </a:solidFill>
                <a:latin typeface="HGP創英角ｺﾞｼｯｸUB"/>
                <a:ea typeface="HGP創英角ｺﾞｼｯｸUB"/>
                <a:cs typeface="HGP創英角ｺﾞｼｯｸUB"/>
              </a:rPr>
              <a:t>（企業オリジナル）</a:t>
            </a:r>
            <a:r>
              <a:rPr lang="en-US" altLang="ja-JP" sz="1800" dirty="0">
                <a:solidFill>
                  <a:srgbClr val="2C1102"/>
                </a:solidFill>
                <a:latin typeface="HGP創英角ｺﾞｼｯｸUB"/>
                <a:ea typeface="HGP創英角ｺﾞｼｯｸUB"/>
                <a:cs typeface="HGP創英角ｺﾞｼｯｸUB"/>
              </a:rPr>
              <a:t/>
            </a:r>
            <a:br>
              <a:rPr lang="en-US" altLang="ja-JP" sz="1800" dirty="0">
                <a:solidFill>
                  <a:srgbClr val="2C1102"/>
                </a:solidFill>
                <a:latin typeface="HGP創英角ｺﾞｼｯｸUB"/>
                <a:ea typeface="HGP創英角ｺﾞｼｯｸUB"/>
                <a:cs typeface="HGP創英角ｺﾞｼｯｸUB"/>
              </a:rPr>
            </a:br>
            <a:r>
              <a:rPr lang="en-US" altLang="ja-JP" sz="1800" dirty="0">
                <a:solidFill>
                  <a:srgbClr val="2C1102"/>
                </a:solidFill>
                <a:latin typeface="HGP創英角ｺﾞｼｯｸUB"/>
                <a:ea typeface="HGP創英角ｺﾞｼｯｸUB"/>
                <a:cs typeface="HGP創英角ｺﾞｼｯｸUB"/>
              </a:rPr>
              <a:t>28</a:t>
            </a:r>
            <a:r>
              <a:rPr lang="ja-JP" altLang="en-US" sz="1800" dirty="0">
                <a:solidFill>
                  <a:srgbClr val="2C1102"/>
                </a:solidFill>
                <a:latin typeface="HGP創英角ｺﾞｼｯｸUB"/>
                <a:ea typeface="HGP創英角ｺﾞｼｯｸUB"/>
                <a:cs typeface="HGP創英角ｺﾞｼｯｸUB"/>
              </a:rPr>
              <a:t>社</a:t>
            </a:r>
          </a:p>
        </p:txBody>
      </p:sp>
      <p:sp>
        <p:nvSpPr>
          <p:cNvPr id="83" name="六角形 82"/>
          <p:cNvSpPr/>
          <p:nvPr/>
        </p:nvSpPr>
        <p:spPr bwMode="auto">
          <a:xfrm>
            <a:off x="2505075" y="2781300"/>
            <a:ext cx="1295400" cy="1008063"/>
          </a:xfrm>
          <a:prstGeom prst="hexagon">
            <a:avLst/>
          </a:prstGeom>
          <a:solidFill>
            <a:srgbClr val="FFFFFF"/>
          </a:solidFill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ja-JP" altLang="en-US" sz="1800" dirty="0">
                <a:solidFill>
                  <a:srgbClr val="2C1102"/>
                </a:solidFill>
                <a:latin typeface="HGP創英角ｺﾞｼｯｸUB"/>
                <a:ea typeface="HGP創英角ｺﾞｼｯｸUB"/>
                <a:cs typeface="HGP創英角ｺﾞｼｯｸUB"/>
              </a:rPr>
              <a:t>企業</a:t>
            </a:r>
            <a:r>
              <a:rPr lang="en-US" altLang="ja-JP" sz="1800" dirty="0">
                <a:solidFill>
                  <a:srgbClr val="2C1102"/>
                </a:solidFill>
                <a:latin typeface="HGP創英角ｺﾞｼｯｸUB"/>
                <a:ea typeface="HGP創英角ｺﾞｼｯｸUB"/>
                <a:cs typeface="HGP創英角ｺﾞｼｯｸUB"/>
              </a:rPr>
              <a:t/>
            </a:r>
            <a:br>
              <a:rPr lang="en-US" altLang="ja-JP" sz="1800" dirty="0">
                <a:solidFill>
                  <a:srgbClr val="2C1102"/>
                </a:solidFill>
                <a:latin typeface="HGP創英角ｺﾞｼｯｸUB"/>
                <a:ea typeface="HGP創英角ｺﾞｼｯｸUB"/>
                <a:cs typeface="HGP創英角ｺﾞｼｯｸUB"/>
              </a:rPr>
            </a:br>
            <a:r>
              <a:rPr lang="ja-JP" altLang="en-US" sz="1800" dirty="0">
                <a:solidFill>
                  <a:srgbClr val="2C1102"/>
                </a:solidFill>
                <a:latin typeface="HGP創英角ｺﾞｼｯｸUB"/>
                <a:ea typeface="HGP創英角ｺﾞｼｯｸUB"/>
                <a:cs typeface="HGP創英角ｺﾞｼｯｸUB"/>
              </a:rPr>
              <a:t>セミナー</a:t>
            </a:r>
            <a:r>
              <a:rPr lang="en-US" altLang="ja-JP" sz="1800" dirty="0">
                <a:solidFill>
                  <a:srgbClr val="2C1102"/>
                </a:solidFill>
                <a:latin typeface="HGP創英角ｺﾞｼｯｸUB"/>
                <a:ea typeface="HGP創英角ｺﾞｼｯｸUB"/>
                <a:cs typeface="HGP創英角ｺﾞｼｯｸUB"/>
              </a:rPr>
              <a:t/>
            </a:r>
            <a:br>
              <a:rPr lang="en-US" altLang="ja-JP" sz="1800" dirty="0">
                <a:solidFill>
                  <a:srgbClr val="2C1102"/>
                </a:solidFill>
                <a:latin typeface="HGP創英角ｺﾞｼｯｸUB"/>
                <a:ea typeface="HGP創英角ｺﾞｼｯｸUB"/>
                <a:cs typeface="HGP創英角ｺﾞｼｯｸUB"/>
              </a:rPr>
            </a:br>
            <a:r>
              <a:rPr lang="ja-JP" altLang="en-US" sz="1800" dirty="0">
                <a:solidFill>
                  <a:srgbClr val="2C1102"/>
                </a:solidFill>
                <a:latin typeface="HGP創英角ｺﾞｼｯｸUB"/>
                <a:ea typeface="HGP創英角ｺﾞｼｯｸUB"/>
                <a:cs typeface="HGP創英角ｺﾞｼｯｸUB"/>
              </a:rPr>
              <a:t>（学内）</a:t>
            </a:r>
          </a:p>
        </p:txBody>
      </p:sp>
      <p:grpSp>
        <p:nvGrpSpPr>
          <p:cNvPr id="22587" name="図形グループ 20"/>
          <p:cNvGrpSpPr>
            <a:grpSpLocks/>
          </p:cNvGrpSpPr>
          <p:nvPr/>
        </p:nvGrpSpPr>
        <p:grpSpPr bwMode="auto">
          <a:xfrm>
            <a:off x="2144713" y="3860800"/>
            <a:ext cx="3587750" cy="779463"/>
            <a:chOff x="2144688" y="4077072"/>
            <a:chExt cx="3588399" cy="779894"/>
          </a:xfrm>
        </p:grpSpPr>
        <p:sp>
          <p:nvSpPr>
            <p:cNvPr id="84" name="六角形 83"/>
            <p:cNvSpPr/>
            <p:nvPr/>
          </p:nvSpPr>
          <p:spPr bwMode="auto">
            <a:xfrm>
              <a:off x="5169422" y="4077072"/>
              <a:ext cx="563665" cy="503516"/>
            </a:xfrm>
            <a:prstGeom prst="hexagon">
              <a:avLst/>
            </a:prstGeom>
            <a:solidFill>
              <a:srgbClr val="FFFFFF"/>
            </a:solidFill>
            <a:ln w="2857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ja-JP" altLang="en-US" baseline="30000" dirty="0">
                <a:solidFill>
                  <a:srgbClr val="2C1102"/>
                </a:solidFill>
                <a:latin typeface="HGP創英角ｺﾞｼｯｸUB"/>
                <a:ea typeface="HGP創英角ｺﾞｼｯｸUB"/>
                <a:cs typeface="HGP創英角ｺﾞｼｯｸUB"/>
              </a:endParaRPr>
            </a:p>
          </p:txBody>
        </p:sp>
        <p:sp>
          <p:nvSpPr>
            <p:cNvPr id="22603" name="テキスト ボックス 17"/>
            <p:cNvSpPr txBox="1">
              <a:spLocks noChangeArrowheads="1"/>
            </p:cNvSpPr>
            <p:nvPr/>
          </p:nvSpPr>
          <p:spPr bwMode="auto">
            <a:xfrm>
              <a:off x="2144688" y="4149080"/>
              <a:ext cx="280831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/>
              <a:r>
                <a:rPr lang="ja-JP" altLang="en-US" sz="2000">
                  <a:latin typeface="HGP創英角ｺﾞｼｯｸUB" charset="0"/>
                  <a:ea typeface="HGP創英角ｺﾞｼｯｸUB" charset="0"/>
                  <a:cs typeface="HGP創英角ｺﾞｼｯｸUB" charset="0"/>
                </a:rPr>
                <a:t>インターンシップ</a:t>
              </a:r>
              <a:r>
                <a:rPr lang="en-US" altLang="ja-JP" sz="2000">
                  <a:latin typeface="HGP創英角ｺﾞｼｯｸUB" charset="0"/>
                  <a:ea typeface="HGP創英角ｺﾞｼｯｸUB" charset="0"/>
                  <a:cs typeface="HGP創英角ｺﾞｼｯｸUB" charset="0"/>
                </a:rPr>
                <a:t/>
              </a:r>
              <a:br>
                <a:rPr lang="en-US" altLang="ja-JP" sz="2000">
                  <a:latin typeface="HGP創英角ｺﾞｼｯｸUB" charset="0"/>
                  <a:ea typeface="HGP創英角ｺﾞｼｯｸUB" charset="0"/>
                  <a:cs typeface="HGP創英角ｺﾞｼｯｸUB" charset="0"/>
                </a:rPr>
              </a:br>
              <a:r>
                <a:rPr lang="en-US" altLang="ja-JP" sz="2000">
                  <a:latin typeface="HGP創英角ｺﾞｼｯｸUB" charset="0"/>
                  <a:ea typeface="HGP創英角ｺﾞｼｯｸUB" charset="0"/>
                  <a:cs typeface="HGP創英角ｺﾞｼｯｸUB" charset="0"/>
                </a:rPr>
                <a:t>(</a:t>
              </a:r>
              <a:r>
                <a:rPr lang="ja-JP" altLang="en-US" sz="2000">
                  <a:latin typeface="HGP創英角ｺﾞｼｯｸUB" charset="0"/>
                  <a:ea typeface="HGP創英角ｺﾞｼｯｸUB" charset="0"/>
                  <a:cs typeface="HGP創英角ｺﾞｼｯｸUB" charset="0"/>
                </a:rPr>
                <a:t>１社）</a:t>
              </a:r>
            </a:p>
          </p:txBody>
        </p:sp>
        <p:cxnSp>
          <p:nvCxnSpPr>
            <p:cNvPr id="20" name="直線コネクタ 19"/>
            <p:cNvCxnSpPr/>
            <p:nvPr/>
          </p:nvCxnSpPr>
          <p:spPr>
            <a:xfrm flipH="1">
              <a:off x="4880445" y="4293091"/>
              <a:ext cx="504916" cy="1445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六角形 85"/>
          <p:cNvSpPr/>
          <p:nvPr/>
        </p:nvSpPr>
        <p:spPr bwMode="auto">
          <a:xfrm>
            <a:off x="5168900" y="4437063"/>
            <a:ext cx="2736850" cy="720725"/>
          </a:xfrm>
          <a:prstGeom prst="hexagon">
            <a:avLst/>
          </a:prstGeom>
          <a:solidFill>
            <a:srgbClr val="FFFFFF"/>
          </a:solidFill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ja-JP" altLang="en-US" sz="1800" dirty="0">
                <a:solidFill>
                  <a:srgbClr val="2C1102"/>
                </a:solidFill>
                <a:latin typeface="HGP創英角ｺﾞｼｯｸUB"/>
                <a:ea typeface="HGP創英角ｺﾞｼｯｸUB"/>
                <a:cs typeface="HGP創英角ｺﾞｼｯｸUB"/>
              </a:rPr>
              <a:t>エントリーシート提出</a:t>
            </a:r>
            <a:r>
              <a:rPr lang="en-US" altLang="ja-JP" sz="1800" dirty="0">
                <a:solidFill>
                  <a:srgbClr val="2C1102"/>
                </a:solidFill>
                <a:latin typeface="HGP創英角ｺﾞｼｯｸUB"/>
                <a:ea typeface="HGP創英角ｺﾞｼｯｸUB"/>
                <a:cs typeface="HGP創英角ｺﾞｼｯｸUB"/>
              </a:rPr>
              <a:t/>
            </a:r>
            <a:br>
              <a:rPr lang="en-US" altLang="ja-JP" sz="1800" dirty="0">
                <a:solidFill>
                  <a:srgbClr val="2C1102"/>
                </a:solidFill>
                <a:latin typeface="HGP創英角ｺﾞｼｯｸUB"/>
                <a:ea typeface="HGP創英角ｺﾞｼｯｸUB"/>
                <a:cs typeface="HGP創英角ｺﾞｼｯｸUB"/>
              </a:rPr>
            </a:br>
            <a:r>
              <a:rPr lang="en-US" altLang="ja-JP" sz="1800" dirty="0">
                <a:solidFill>
                  <a:srgbClr val="2C1102"/>
                </a:solidFill>
                <a:latin typeface="HGP創英角ｺﾞｼｯｸUB"/>
                <a:ea typeface="HGP創英角ｺﾞｼｯｸUB"/>
                <a:cs typeface="HGP創英角ｺﾞｼｯｸUB"/>
              </a:rPr>
              <a:t>&amp;Web</a:t>
            </a:r>
            <a:r>
              <a:rPr lang="ja-JP" altLang="en-US" sz="1800" dirty="0">
                <a:solidFill>
                  <a:srgbClr val="2C1102"/>
                </a:solidFill>
                <a:latin typeface="HGP創英角ｺﾞｼｯｸUB"/>
                <a:ea typeface="HGP創英角ｺﾞｼｯｸUB"/>
                <a:cs typeface="HGP創英角ｺﾞｼｯｸUB"/>
              </a:rPr>
              <a:t>テスト</a:t>
            </a:r>
            <a:r>
              <a:rPr lang="en-US" altLang="ja-JP" sz="1800" dirty="0">
                <a:solidFill>
                  <a:srgbClr val="2C1102"/>
                </a:solidFill>
                <a:latin typeface="HGP創英角ｺﾞｼｯｸUB"/>
                <a:ea typeface="HGP創英角ｺﾞｼｯｸUB"/>
                <a:cs typeface="HGP創英角ｺﾞｼｯｸUB"/>
              </a:rPr>
              <a:t>(10</a:t>
            </a:r>
            <a:r>
              <a:rPr lang="ja-JP" altLang="en-US" sz="1800" dirty="0">
                <a:solidFill>
                  <a:srgbClr val="2C1102"/>
                </a:solidFill>
                <a:latin typeface="HGP創英角ｺﾞｼｯｸUB"/>
                <a:ea typeface="HGP創英角ｺﾞｼｯｸUB"/>
                <a:cs typeface="HGP創英角ｺﾞｼｯｸUB"/>
              </a:rPr>
              <a:t>社</a:t>
            </a:r>
            <a:r>
              <a:rPr lang="en-US" altLang="ja-JP" sz="1800" dirty="0">
                <a:solidFill>
                  <a:srgbClr val="2C1102"/>
                </a:solidFill>
                <a:latin typeface="HGP創英角ｺﾞｼｯｸUB"/>
                <a:ea typeface="HGP創英角ｺﾞｼｯｸUB"/>
                <a:cs typeface="HGP創英角ｺﾞｼｯｸUB"/>
              </a:rPr>
              <a:t>)</a:t>
            </a:r>
            <a:endParaRPr lang="ja-JP" altLang="en-US" sz="1800" dirty="0">
              <a:solidFill>
                <a:srgbClr val="2C1102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grpSp>
        <p:nvGrpSpPr>
          <p:cNvPr id="22589" name="図形グループ 88"/>
          <p:cNvGrpSpPr>
            <a:grpSpLocks/>
          </p:cNvGrpSpPr>
          <p:nvPr/>
        </p:nvGrpSpPr>
        <p:grpSpPr bwMode="auto">
          <a:xfrm>
            <a:off x="5889625" y="3729038"/>
            <a:ext cx="1931988" cy="708025"/>
            <a:chOff x="3800872" y="3789040"/>
            <a:chExt cx="1932215" cy="707886"/>
          </a:xfrm>
        </p:grpSpPr>
        <p:sp>
          <p:nvSpPr>
            <p:cNvPr id="90" name="六角形 89"/>
            <p:cNvSpPr/>
            <p:nvPr/>
          </p:nvSpPr>
          <p:spPr bwMode="auto">
            <a:xfrm>
              <a:off x="5169458" y="3920776"/>
              <a:ext cx="563629" cy="515837"/>
            </a:xfrm>
            <a:prstGeom prst="hexagon">
              <a:avLst/>
            </a:prstGeom>
            <a:solidFill>
              <a:srgbClr val="FFFFFF"/>
            </a:solidFill>
            <a:ln w="2857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ja-JP" altLang="en-US" baseline="30000" dirty="0">
                <a:solidFill>
                  <a:srgbClr val="2C1102"/>
                </a:solidFill>
                <a:latin typeface="HGP創英角ｺﾞｼｯｸUB"/>
                <a:ea typeface="HGP創英角ｺﾞｼｯｸUB"/>
                <a:cs typeface="HGP創英角ｺﾞｼｯｸUB"/>
              </a:endParaRPr>
            </a:p>
          </p:txBody>
        </p:sp>
        <p:sp>
          <p:nvSpPr>
            <p:cNvPr id="22600" name="テキスト ボックス 90"/>
            <p:cNvSpPr txBox="1">
              <a:spLocks noChangeArrowheads="1"/>
            </p:cNvSpPr>
            <p:nvPr/>
          </p:nvSpPr>
          <p:spPr bwMode="auto">
            <a:xfrm>
              <a:off x="3800872" y="3789040"/>
              <a:ext cx="136815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/>
              <a:r>
                <a:rPr lang="ja-JP" altLang="en-US" sz="2000">
                  <a:latin typeface="HGP創英角ｺﾞｼｯｸUB" charset="0"/>
                  <a:ea typeface="HGP創英角ｺﾞｼｯｸUB" charset="0"/>
                  <a:cs typeface="HGP創英角ｺﾞｼｯｸUB" charset="0"/>
                </a:rPr>
                <a:t>一次面接</a:t>
              </a:r>
              <a:r>
                <a:rPr lang="en-US" altLang="ja-JP" sz="2000">
                  <a:latin typeface="HGP創英角ｺﾞｼｯｸUB" charset="0"/>
                  <a:ea typeface="HGP創英角ｺﾞｼｯｸUB" charset="0"/>
                  <a:cs typeface="HGP創英角ｺﾞｼｯｸUB" charset="0"/>
                </a:rPr>
                <a:t/>
              </a:r>
              <a:br>
                <a:rPr lang="en-US" altLang="ja-JP" sz="2000">
                  <a:latin typeface="HGP創英角ｺﾞｼｯｸUB" charset="0"/>
                  <a:ea typeface="HGP創英角ｺﾞｼｯｸUB" charset="0"/>
                  <a:cs typeface="HGP創英角ｺﾞｼｯｸUB" charset="0"/>
                </a:rPr>
              </a:br>
              <a:r>
                <a:rPr lang="en-US" altLang="ja-JP" sz="2000">
                  <a:latin typeface="HGP創英角ｺﾞｼｯｸUB" charset="0"/>
                  <a:ea typeface="HGP創英角ｺﾞｼｯｸUB" charset="0"/>
                  <a:cs typeface="HGP創英角ｺﾞｼｯｸUB" charset="0"/>
                </a:rPr>
                <a:t>(</a:t>
              </a:r>
              <a:r>
                <a:rPr lang="ja-JP" altLang="en-US" sz="2000">
                  <a:latin typeface="HGP創英角ｺﾞｼｯｸUB" charset="0"/>
                  <a:ea typeface="HGP創英角ｺﾞｼｯｸUB" charset="0"/>
                  <a:cs typeface="HGP創英角ｺﾞｼｯｸUB" charset="0"/>
                </a:rPr>
                <a:t>１社）</a:t>
              </a:r>
            </a:p>
          </p:txBody>
        </p:sp>
        <p:cxnSp>
          <p:nvCxnSpPr>
            <p:cNvPr id="94" name="直線コネクタ 93"/>
            <p:cNvCxnSpPr/>
            <p:nvPr/>
          </p:nvCxnSpPr>
          <p:spPr>
            <a:xfrm flipH="1">
              <a:off x="5132940" y="4293766"/>
              <a:ext cx="25244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90" name="図形グループ 94"/>
          <p:cNvGrpSpPr>
            <a:grpSpLocks/>
          </p:cNvGrpSpPr>
          <p:nvPr/>
        </p:nvGrpSpPr>
        <p:grpSpPr bwMode="auto">
          <a:xfrm>
            <a:off x="6537325" y="2781300"/>
            <a:ext cx="2808288" cy="1139825"/>
            <a:chOff x="3224808" y="4077072"/>
            <a:chExt cx="2808312" cy="1139934"/>
          </a:xfrm>
        </p:grpSpPr>
        <p:sp>
          <p:nvSpPr>
            <p:cNvPr id="98" name="六角形 97"/>
            <p:cNvSpPr/>
            <p:nvPr/>
          </p:nvSpPr>
          <p:spPr bwMode="auto">
            <a:xfrm>
              <a:off x="5169513" y="4077072"/>
              <a:ext cx="792169" cy="360397"/>
            </a:xfrm>
            <a:prstGeom prst="hexagon">
              <a:avLst/>
            </a:prstGeom>
            <a:solidFill>
              <a:srgbClr val="FFFFFF"/>
            </a:solidFill>
            <a:ln w="2857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ja-JP" altLang="en-US" baseline="30000" dirty="0">
                <a:solidFill>
                  <a:srgbClr val="2C1102"/>
                </a:solidFill>
                <a:latin typeface="HGP創英角ｺﾞｼｯｸUB"/>
                <a:ea typeface="HGP創英角ｺﾞｼｯｸUB"/>
                <a:cs typeface="HGP創英角ｺﾞｼｯｸUB"/>
              </a:endParaRPr>
            </a:p>
          </p:txBody>
        </p:sp>
        <p:sp>
          <p:nvSpPr>
            <p:cNvPr id="22597" name="テキスト ボックス 100"/>
            <p:cNvSpPr txBox="1">
              <a:spLocks noChangeArrowheads="1"/>
            </p:cNvSpPr>
            <p:nvPr/>
          </p:nvSpPr>
          <p:spPr bwMode="auto">
            <a:xfrm>
              <a:off x="3224808" y="4509120"/>
              <a:ext cx="280831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/>
              <a:r>
                <a:rPr lang="ja-JP" altLang="en-US" sz="2000">
                  <a:latin typeface="HGP創英角ｺﾞｼｯｸUB" charset="0"/>
                  <a:ea typeface="HGP創英角ｺﾞｼｯｸUB" charset="0"/>
                  <a:cs typeface="HGP創英角ｺﾞｼｯｸUB" charset="0"/>
                </a:rPr>
                <a:t>一次・二次面接</a:t>
              </a:r>
              <a:r>
                <a:rPr lang="en-US" altLang="ja-JP" sz="2000">
                  <a:latin typeface="HGP創英角ｺﾞｼｯｸUB" charset="0"/>
                  <a:ea typeface="HGP創英角ｺﾞｼｯｸUB" charset="0"/>
                  <a:cs typeface="HGP創英角ｺﾞｼｯｸUB" charset="0"/>
                </a:rPr>
                <a:t/>
              </a:r>
              <a:br>
                <a:rPr lang="en-US" altLang="ja-JP" sz="2000">
                  <a:latin typeface="HGP創英角ｺﾞｼｯｸUB" charset="0"/>
                  <a:ea typeface="HGP創英角ｺﾞｼｯｸUB" charset="0"/>
                  <a:cs typeface="HGP創英角ｺﾞｼｯｸUB" charset="0"/>
                </a:rPr>
              </a:br>
              <a:r>
                <a:rPr lang="en-US" altLang="ja-JP" sz="2000">
                  <a:latin typeface="HGP創英角ｺﾞｼｯｸUB" charset="0"/>
                  <a:ea typeface="HGP創英角ｺﾞｼｯｸUB" charset="0"/>
                  <a:cs typeface="HGP創英角ｺﾞｼｯｸUB" charset="0"/>
                </a:rPr>
                <a:t>(3</a:t>
              </a:r>
              <a:r>
                <a:rPr lang="ja-JP" altLang="en-US" sz="2000">
                  <a:latin typeface="HGP創英角ｺﾞｼｯｸUB" charset="0"/>
                  <a:ea typeface="HGP創英角ｺﾞｼｯｸUB" charset="0"/>
                  <a:cs typeface="HGP創英角ｺﾞｼｯｸUB" charset="0"/>
                </a:rPr>
                <a:t>社）</a:t>
              </a:r>
            </a:p>
          </p:txBody>
        </p:sp>
        <p:cxnSp>
          <p:nvCxnSpPr>
            <p:cNvPr id="104" name="直線コネクタ 103"/>
            <p:cNvCxnSpPr/>
            <p:nvPr/>
          </p:nvCxnSpPr>
          <p:spPr>
            <a:xfrm flipH="1">
              <a:off x="5169513" y="4292993"/>
              <a:ext cx="215902" cy="2159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六角形 112"/>
          <p:cNvSpPr/>
          <p:nvPr/>
        </p:nvSpPr>
        <p:spPr bwMode="auto">
          <a:xfrm>
            <a:off x="5240338" y="5661025"/>
            <a:ext cx="3457575" cy="792163"/>
          </a:xfrm>
          <a:prstGeom prst="hexagon">
            <a:avLst/>
          </a:prstGeom>
          <a:solidFill>
            <a:srgbClr val="FFFFFF"/>
          </a:solidFill>
          <a:ln w="28575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ja-JP" altLang="en-US" sz="1800" dirty="0">
                <a:solidFill>
                  <a:srgbClr val="2C1102"/>
                </a:solidFill>
                <a:latin typeface="HGP創英角ｺﾞｼｯｸUB"/>
                <a:ea typeface="HGP創英角ｺﾞｼｯｸUB"/>
                <a:cs typeface="HGP創英角ｺﾞｼｯｸUB"/>
              </a:rPr>
              <a:t>推薦による選考</a:t>
            </a:r>
          </a:p>
        </p:txBody>
      </p:sp>
      <p:sp>
        <p:nvSpPr>
          <p:cNvPr id="22592" name="テキスト ボックス 23"/>
          <p:cNvSpPr txBox="1">
            <a:spLocks noChangeArrowheads="1"/>
          </p:cNvSpPr>
          <p:nvPr/>
        </p:nvSpPr>
        <p:spPr bwMode="auto">
          <a:xfrm>
            <a:off x="8482013" y="5661025"/>
            <a:ext cx="11509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altLang="ja-JP">
                <a:solidFill>
                  <a:srgbClr val="000090"/>
                </a:solidFill>
              </a:rPr>
              <a:t>★</a:t>
            </a:r>
            <a:br>
              <a:rPr lang="en-US" altLang="ja-JP">
                <a:solidFill>
                  <a:srgbClr val="000090"/>
                </a:solidFill>
              </a:rPr>
            </a:br>
            <a:r>
              <a:rPr lang="ja-JP" altLang="en-US" sz="2000">
                <a:solidFill>
                  <a:srgbClr val="000090"/>
                </a:solidFill>
                <a:latin typeface="HGP創英角ｺﾞｼｯｸUB" charset="0"/>
                <a:ea typeface="HGP創英角ｺﾞｼｯｸUB" charset="0"/>
                <a:cs typeface="HGP創英角ｺﾞｼｯｸUB" charset="0"/>
              </a:rPr>
              <a:t>内々定</a:t>
            </a:r>
          </a:p>
        </p:txBody>
      </p:sp>
      <p:cxnSp>
        <p:nvCxnSpPr>
          <p:cNvPr id="26" name="直線コネクタ 25"/>
          <p:cNvCxnSpPr/>
          <p:nvPr/>
        </p:nvCxnSpPr>
        <p:spPr>
          <a:xfrm>
            <a:off x="9345613" y="1773238"/>
            <a:ext cx="0" cy="4751387"/>
          </a:xfrm>
          <a:prstGeom prst="line">
            <a:avLst/>
          </a:prstGeom>
          <a:ln w="6350" cmpd="sng">
            <a:solidFill>
              <a:srgbClr val="00009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六角形 113"/>
          <p:cNvSpPr/>
          <p:nvPr/>
        </p:nvSpPr>
        <p:spPr bwMode="auto">
          <a:xfrm>
            <a:off x="3152775" y="5229225"/>
            <a:ext cx="6624638" cy="360363"/>
          </a:xfrm>
          <a:prstGeom prst="hexagon">
            <a:avLst>
              <a:gd name="adj" fmla="val 57741"/>
              <a:gd name="vf" fmla="val 115470"/>
            </a:avLst>
          </a:prstGeom>
          <a:solidFill>
            <a:srgbClr val="D60093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ja-JP" altLang="en-US" sz="1800" dirty="0">
                <a:solidFill>
                  <a:schemeClr val="bg1"/>
                </a:solidFill>
                <a:latin typeface="HGP創英角ｺﾞｼｯｸUB"/>
                <a:ea typeface="HGP創英角ｺﾞｼｯｸUB"/>
                <a:cs typeface="HGP創英角ｺﾞｼｯｸUB"/>
              </a:rPr>
              <a:t>自己分析</a:t>
            </a:r>
          </a:p>
        </p:txBody>
      </p:sp>
      <p:sp>
        <p:nvSpPr>
          <p:cNvPr id="22595" name="テキスト ボックス 32"/>
          <p:cNvSpPr txBox="1">
            <a:spLocks noChangeArrowheads="1"/>
          </p:cNvSpPr>
          <p:nvPr/>
        </p:nvSpPr>
        <p:spPr bwMode="auto">
          <a:xfrm>
            <a:off x="4423470" y="2276872"/>
            <a:ext cx="12969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000" dirty="0">
                <a:solidFill>
                  <a:srgbClr val="FF0000"/>
                </a:solidFill>
                <a:latin typeface="HGP創英角ｺﾞｼｯｸUB" charset="0"/>
                <a:ea typeface="HGP創英角ｺﾞｼｯｸUB" charset="0"/>
                <a:cs typeface="HGP創英角ｺﾞｼｯｸUB" charset="0"/>
              </a:rPr>
              <a:t>today</a:t>
            </a:r>
            <a:endParaRPr lang="ja-JP" altLang="en-US" sz="2000" dirty="0">
              <a:solidFill>
                <a:srgbClr val="FF0000"/>
              </a:solidFill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7"/>
          <p:cNvSpPr txBox="1">
            <a:spLocks noChangeArrowheads="1"/>
          </p:cNvSpPr>
          <p:nvPr/>
        </p:nvSpPr>
        <p:spPr>
          <a:xfrm>
            <a:off x="0" y="0"/>
            <a:ext cx="9245600" cy="549275"/>
          </a:xfrm>
          <a:prstGeom prst="rect">
            <a:avLst/>
          </a:prstGeom>
          <a:effectLst/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自己分析</a:t>
            </a:r>
          </a:p>
        </p:txBody>
      </p:sp>
      <p:sp>
        <p:nvSpPr>
          <p:cNvPr id="12" name="Rectangle 27"/>
          <p:cNvSpPr txBox="1">
            <a:spLocks noChangeArrowheads="1"/>
          </p:cNvSpPr>
          <p:nvPr/>
        </p:nvSpPr>
        <p:spPr>
          <a:xfrm>
            <a:off x="0" y="549275"/>
            <a:ext cx="9906000" cy="547688"/>
          </a:xfrm>
          <a:prstGeom prst="rect">
            <a:avLst/>
          </a:prstGeom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自己分析からまず始めてみませんか？</a:t>
            </a:r>
          </a:p>
        </p:txBody>
      </p:sp>
      <p:sp>
        <p:nvSpPr>
          <p:cNvPr id="24579" name="スライド番号プレースホルダー 8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84F2877-FAB3-0D45-BA79-031C50065A27}" type="slidenum">
              <a:rPr lang="en-US" altLang="ja-JP" sz="1600">
                <a:latin typeface="HGP創英角ｺﾞｼｯｸUB" charset="0"/>
                <a:ea typeface="HGP創英角ｺﾞｼｯｸUB" charset="0"/>
                <a:cs typeface="HGP創英角ｺﾞｼｯｸUB" charset="0"/>
              </a:rPr>
              <a:pPr/>
              <a:t>5</a:t>
            </a:fld>
            <a:endParaRPr lang="en-US" altLang="ja-JP" sz="160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</p:txBody>
      </p:sp>
      <p:sp>
        <p:nvSpPr>
          <p:cNvPr id="10" name="角丸四角形 9"/>
          <p:cNvSpPr/>
          <p:nvPr/>
        </p:nvSpPr>
        <p:spPr>
          <a:xfrm rot="16200000">
            <a:off x="848519" y="1197769"/>
            <a:ext cx="576262" cy="1727200"/>
          </a:xfrm>
          <a:prstGeom prst="roundRect">
            <a:avLst/>
          </a:prstGeom>
          <a:solidFill>
            <a:schemeClr val="bg1"/>
          </a:solidFill>
          <a:ln w="28575" cmpd="sng">
            <a:solidFill>
              <a:srgbClr val="D6009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wrap="none" anchor="ctr"/>
          <a:lstStyle/>
          <a:p>
            <a:pPr algn="ctr">
              <a:defRPr/>
            </a:pPr>
            <a:r>
              <a:rPr lang="ja-JP" altLang="en-US" b="1" dirty="0">
                <a:solidFill>
                  <a:srgbClr val="D60093"/>
                </a:solidFill>
                <a:latin typeface="HGP創英角ｺﾞｼｯｸUB"/>
                <a:ea typeface="HGP創英角ｺﾞｼｯｸUB"/>
                <a:cs typeface="HGP創英角ｺﾞｼｯｸUB"/>
              </a:rPr>
              <a:t>自己分析</a:t>
            </a:r>
          </a:p>
        </p:txBody>
      </p:sp>
      <p:sp>
        <p:nvSpPr>
          <p:cNvPr id="19" name="角丸四角形 18"/>
          <p:cNvSpPr/>
          <p:nvPr/>
        </p:nvSpPr>
        <p:spPr>
          <a:xfrm rot="16200000">
            <a:off x="2936876" y="1196975"/>
            <a:ext cx="576262" cy="1728787"/>
          </a:xfrm>
          <a:prstGeom prst="round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wrap="none"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業界分析</a:t>
            </a:r>
          </a:p>
        </p:txBody>
      </p:sp>
      <p:sp>
        <p:nvSpPr>
          <p:cNvPr id="20" name="角丸四角形 19"/>
          <p:cNvSpPr/>
          <p:nvPr/>
        </p:nvSpPr>
        <p:spPr>
          <a:xfrm rot="16200000">
            <a:off x="5024438" y="1196975"/>
            <a:ext cx="576262" cy="1728788"/>
          </a:xfrm>
          <a:prstGeom prst="round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wrap="none"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企業分析</a:t>
            </a:r>
          </a:p>
        </p:txBody>
      </p:sp>
      <p:sp>
        <p:nvSpPr>
          <p:cNvPr id="21" name="角丸四角形 20"/>
          <p:cNvSpPr/>
          <p:nvPr/>
        </p:nvSpPr>
        <p:spPr>
          <a:xfrm rot="16200000">
            <a:off x="7113588" y="1196975"/>
            <a:ext cx="576262" cy="1728788"/>
          </a:xfrm>
          <a:prstGeom prst="round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wrap="none"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競合分析</a:t>
            </a:r>
          </a:p>
        </p:txBody>
      </p:sp>
      <p:sp>
        <p:nvSpPr>
          <p:cNvPr id="22" name="角丸四角形 21"/>
          <p:cNvSpPr/>
          <p:nvPr/>
        </p:nvSpPr>
        <p:spPr>
          <a:xfrm rot="16200000">
            <a:off x="8866188" y="1604963"/>
            <a:ext cx="576262" cy="912812"/>
          </a:xfrm>
          <a:prstGeom prst="round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wrap="none"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・・・</a:t>
            </a:r>
          </a:p>
        </p:txBody>
      </p:sp>
      <p:sp>
        <p:nvSpPr>
          <p:cNvPr id="24585" name="テキスト ボックス 22"/>
          <p:cNvSpPr txBox="1">
            <a:spLocks noChangeArrowheads="1"/>
          </p:cNvSpPr>
          <p:nvPr/>
        </p:nvSpPr>
        <p:spPr bwMode="auto">
          <a:xfrm>
            <a:off x="128589" y="1268413"/>
            <a:ext cx="2520156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dirty="0">
                <a:latin typeface="HGP創英角ｺﾞｼｯｸUB" charset="0"/>
                <a:ea typeface="HGP創英角ｺﾞｼｯｸUB" charset="0"/>
                <a:cs typeface="HGP創英角ｺﾞｼｯｸUB" charset="0"/>
              </a:rPr>
              <a:t>◆</a:t>
            </a:r>
            <a:r>
              <a:rPr lang="ja-JP" altLang="en-US" dirty="0">
                <a:latin typeface="HGP創英角ｺﾞｼｯｸUB" charset="0"/>
                <a:ea typeface="HGP創英角ｺﾞｼｯｸUB" charset="0"/>
                <a:cs typeface="HGP創英角ｺﾞｼｯｸUB" charset="0"/>
              </a:rPr>
              <a:t>様々な</a:t>
            </a:r>
            <a:r>
              <a:rPr lang="ja-JP" altLang="en-US" dirty="0" smtClean="0">
                <a:latin typeface="HGP創英角ｺﾞｼｯｸUB" charset="0"/>
                <a:ea typeface="HGP創英角ｺﾞｼｯｸUB" charset="0"/>
                <a:cs typeface="HGP創英角ｺﾞｼｯｸUB" charset="0"/>
              </a:rPr>
              <a:t>分析</a:t>
            </a:r>
            <a:endParaRPr lang="ja-JP" altLang="en-US" dirty="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</p:txBody>
      </p:sp>
      <p:sp>
        <p:nvSpPr>
          <p:cNvPr id="2" name="二等辺三角形 1"/>
          <p:cNvSpPr/>
          <p:nvPr/>
        </p:nvSpPr>
        <p:spPr>
          <a:xfrm rot="5400000">
            <a:off x="2010348" y="2007363"/>
            <a:ext cx="360040" cy="108012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23" name="二等辺三角形 22"/>
          <p:cNvSpPr/>
          <p:nvPr/>
        </p:nvSpPr>
        <p:spPr>
          <a:xfrm rot="5400000">
            <a:off x="4106906" y="2007363"/>
            <a:ext cx="360040" cy="108012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24" name="二等辺三角形 23"/>
          <p:cNvSpPr/>
          <p:nvPr/>
        </p:nvSpPr>
        <p:spPr>
          <a:xfrm rot="5400000">
            <a:off x="6195138" y="2007363"/>
            <a:ext cx="360040" cy="108012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25" name="二等辺三角形 24"/>
          <p:cNvSpPr/>
          <p:nvPr/>
        </p:nvSpPr>
        <p:spPr>
          <a:xfrm rot="5400000">
            <a:off x="8283370" y="2007363"/>
            <a:ext cx="360040" cy="108012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26" name="テキスト ボックス 22"/>
          <p:cNvSpPr txBox="1">
            <a:spLocks noChangeArrowheads="1"/>
          </p:cNvSpPr>
          <p:nvPr/>
        </p:nvSpPr>
        <p:spPr bwMode="auto">
          <a:xfrm>
            <a:off x="272777" y="2564904"/>
            <a:ext cx="6048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 dirty="0" smtClean="0">
                <a:latin typeface="HGP創英角ｺﾞｼｯｸUB" charset="0"/>
                <a:ea typeface="HGP創英角ｺﾞｼｯｸUB" charset="0"/>
                <a:cs typeface="HGP創英角ｺﾞｼｯｸUB" charset="0"/>
              </a:rPr>
              <a:t>Ｑ１．どっちが食べたいですか？</a:t>
            </a:r>
            <a:endParaRPr lang="ja-JP" altLang="en-US" dirty="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</p:txBody>
      </p:sp>
      <p:pic>
        <p:nvPicPr>
          <p:cNvPr id="1028" name="Picture 4" descr="C:\Users\s.taniguchi\AppData\Local\Microsoft\Windows\Temporary Internet Files\Content.IE5\JURXZKZQ\2971813850_06191404a1_z[1]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8" t="4182" r="8647" b="15607"/>
          <a:stretch/>
        </p:blipFill>
        <p:spPr bwMode="auto">
          <a:xfrm>
            <a:off x="5025008" y="3068960"/>
            <a:ext cx="4319108" cy="325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.taniguchi\AppData\Local\Microsoft\Windows\Temporary Internet Files\Content.IE5\93MUY6SO\20111217_864630[1]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89" t="25232" r="4510" b="28888"/>
          <a:stretch/>
        </p:blipFill>
        <p:spPr bwMode="auto">
          <a:xfrm>
            <a:off x="632520" y="3068960"/>
            <a:ext cx="4208461" cy="325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テキスト ボックス 22"/>
          <p:cNvSpPr txBox="1">
            <a:spLocks noChangeArrowheads="1"/>
          </p:cNvSpPr>
          <p:nvPr/>
        </p:nvSpPr>
        <p:spPr bwMode="auto">
          <a:xfrm>
            <a:off x="2106710" y="6323586"/>
            <a:ext cx="1260079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ja-JP" altLang="en-US" dirty="0" smtClean="0">
                <a:latin typeface="HGP創英角ｺﾞｼｯｸUB" charset="0"/>
                <a:ea typeface="HGP創英角ｺﾞｼｯｸUB" charset="0"/>
                <a:cs typeface="HGP創英角ｺﾞｼｯｸUB" charset="0"/>
              </a:rPr>
              <a:t>カレー</a:t>
            </a:r>
            <a:endParaRPr lang="ja-JP" altLang="en-US" dirty="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</p:txBody>
      </p:sp>
      <p:sp>
        <p:nvSpPr>
          <p:cNvPr id="33" name="テキスト ボックス 22"/>
          <p:cNvSpPr txBox="1">
            <a:spLocks noChangeArrowheads="1"/>
          </p:cNvSpPr>
          <p:nvPr/>
        </p:nvSpPr>
        <p:spPr bwMode="auto">
          <a:xfrm>
            <a:off x="6568699" y="6323586"/>
            <a:ext cx="1260079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ja-JP" altLang="en-US" dirty="0" smtClean="0">
                <a:latin typeface="HGP創英角ｺﾞｼｯｸUB" charset="0"/>
                <a:ea typeface="HGP創英角ｺﾞｼｯｸUB" charset="0"/>
                <a:cs typeface="HGP創英角ｺﾞｼｯｸUB" charset="0"/>
              </a:rPr>
              <a:t>ラーメン</a:t>
            </a:r>
            <a:endParaRPr lang="ja-JP" altLang="en-US" dirty="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72777" y="2564904"/>
            <a:ext cx="9337948" cy="4176464"/>
          </a:xfrm>
          <a:prstGeom prst="rect">
            <a:avLst/>
          </a:prstGeom>
          <a:noFill/>
          <a:ln>
            <a:solidFill>
              <a:srgbClr val="00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7"/>
          <p:cNvSpPr txBox="1">
            <a:spLocks noChangeArrowheads="1"/>
          </p:cNvSpPr>
          <p:nvPr/>
        </p:nvSpPr>
        <p:spPr>
          <a:xfrm>
            <a:off x="0" y="0"/>
            <a:ext cx="9245600" cy="549275"/>
          </a:xfrm>
          <a:prstGeom prst="rect">
            <a:avLst/>
          </a:prstGeom>
          <a:effectLst/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自己分析</a:t>
            </a:r>
            <a:endParaRPr lang="ja-JP" altLang="en-US" dirty="0" smtClean="0">
              <a:effectLst>
                <a:outerShdw blurRad="38100" dist="38100" dir="2700000" algn="tl">
                  <a:srgbClr val="DDDDDD"/>
                </a:outerShdw>
              </a:effectLst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12" name="Rectangle 27"/>
          <p:cNvSpPr txBox="1">
            <a:spLocks noChangeArrowheads="1"/>
          </p:cNvSpPr>
          <p:nvPr/>
        </p:nvSpPr>
        <p:spPr>
          <a:xfrm>
            <a:off x="660524" y="2996952"/>
            <a:ext cx="8585076" cy="547688"/>
          </a:xfrm>
          <a:prstGeom prst="rect">
            <a:avLst/>
          </a:prstGeom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ja-JP" altLang="en-US" b="1" dirty="0" smtClean="0">
                <a:solidFill>
                  <a:srgbClr val="D60093"/>
                </a:solidFill>
                <a:latin typeface="HGP創英角ｺﾞｼｯｸUB"/>
                <a:ea typeface="HGP創英角ｺﾞｼｯｸUB"/>
                <a:cs typeface="HGP創英角ｺﾞｼｯｸUB"/>
              </a:rPr>
              <a:t>働いたことのない仕事を選ばなければならないのが就職活動</a:t>
            </a:r>
          </a:p>
        </p:txBody>
      </p:sp>
      <p:sp>
        <p:nvSpPr>
          <p:cNvPr id="24579" name="スライド番号プレースホルダー 8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84F2877-FAB3-0D45-BA79-031C50065A27}" type="slidenum">
              <a:rPr lang="en-US" altLang="ja-JP" sz="1600">
                <a:latin typeface="HGP創英角ｺﾞｼｯｸUB" charset="0"/>
                <a:ea typeface="HGP創英角ｺﾞｼｯｸUB" charset="0"/>
                <a:cs typeface="HGP創英角ｺﾞｼｯｸUB" charset="0"/>
              </a:rPr>
              <a:pPr/>
              <a:t>6</a:t>
            </a:fld>
            <a:endParaRPr lang="en-US" altLang="ja-JP" sz="160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</p:txBody>
      </p:sp>
      <p:pic>
        <p:nvPicPr>
          <p:cNvPr id="2050" name="Picture 2" descr="\\hqfsrv010\Share_L\ビジネス開発本部\第二部門\オフィスサービス担当\01_総括\00.共通\素材\イラストキッドvol6\data\wmf\BUI\BUI01400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976" y="1844824"/>
            <a:ext cx="689034" cy="1113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\\hqfsrv010\Share_L\ビジネス開発本部\第二部門\オフィスサービス担当\01_総括\00.共通\素材\イラストキッドvol6\data\wmf\BUI\BUI01500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259" y="1869460"/>
            <a:ext cx="77152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\\hqfsrv010\Share_L\ビジネス開発本部\第二部門\オフィスサービス担当\01_総括\00.共通\素材\イラストキッドvol6\data\wmf\BUI\BUI01200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943" y="1922552"/>
            <a:ext cx="1094743" cy="103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\\hqfsrv010\Share_L\ビジネス開発本部\第二部門\オフィスサービス担当\01_総括\00.共通\素材\イラストキッドvol6\data\wmf\BUI\BUI01800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388" y="1844824"/>
            <a:ext cx="61912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\\hqfsrv010\Share_L\ビジネス開発本部\第二部門\オフィスサービス担当\01_総括\00.共通\素材\イラストキッドvol6\data\wmf\BUI\BUI01300.wm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755" y="1879760"/>
            <a:ext cx="972629" cy="94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\\hqfsrv010\Share_L\ビジネス開発本部\第二部門\オフィスサービス担当\01_総括\00.共通\素材\イラストキッドvol6\data\wmf\BUI\BUI01500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379" y="4797152"/>
            <a:ext cx="77152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角丸四角形吹き出し 5"/>
          <p:cNvSpPr/>
          <p:nvPr/>
        </p:nvSpPr>
        <p:spPr>
          <a:xfrm>
            <a:off x="483345" y="4302223"/>
            <a:ext cx="2597447" cy="1363588"/>
          </a:xfrm>
          <a:prstGeom prst="wedgeRoundRectCallout">
            <a:avLst>
              <a:gd name="adj1" fmla="val 59416"/>
              <a:gd name="adj2" fmla="val 30805"/>
              <a:gd name="adj3" fmla="val 16667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800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この会社は</a:t>
            </a:r>
            <a:endParaRPr kumimoji="1" lang="en-US" altLang="ja-JP" sz="1800" dirty="0" smtClean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r>
              <a:rPr lang="ja-JP" altLang="en-US" sz="1800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r>
              <a:rPr lang="ja-JP" altLang="en-US" sz="1800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●●で□□で</a:t>
            </a:r>
            <a:endParaRPr lang="en-US" altLang="ja-JP" sz="1800" dirty="0" smtClean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r>
              <a:rPr kumimoji="1" lang="ja-JP" altLang="en-US" sz="1800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r>
              <a:rPr kumimoji="1" lang="ja-JP" altLang="en-US" sz="1800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更に★★ですよー！</a:t>
            </a:r>
            <a:endParaRPr kumimoji="1" lang="en-US" altLang="ja-JP" sz="1800" dirty="0" smtClean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r>
              <a:rPr lang="ja-JP" altLang="en-US" sz="1800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いかがですか？？</a:t>
            </a:r>
            <a:endParaRPr kumimoji="1" lang="ja-JP" altLang="en-US" sz="1800" dirty="0" smtClean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31" name="テキスト ボックス 22"/>
          <p:cNvSpPr txBox="1">
            <a:spLocks noChangeArrowheads="1"/>
          </p:cNvSpPr>
          <p:nvPr/>
        </p:nvSpPr>
        <p:spPr bwMode="auto">
          <a:xfrm>
            <a:off x="214282" y="3717032"/>
            <a:ext cx="207442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 dirty="0" smtClean="0">
                <a:latin typeface="HGP創英角ｺﾞｼｯｸUB" charset="0"/>
                <a:ea typeface="HGP創英角ｺﾞｼｯｸUB" charset="0"/>
                <a:cs typeface="HGP創英角ｺﾞｼｯｸUB" charset="0"/>
              </a:rPr>
              <a:t>だから・・・</a:t>
            </a:r>
            <a:endParaRPr lang="ja-JP" altLang="en-US" dirty="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</p:txBody>
      </p:sp>
      <p:pic>
        <p:nvPicPr>
          <p:cNvPr id="2061" name="Picture 13" descr="\\hqfsrv010\Share_L\ビジネス開発本部\第二部門\オフィスサービス担当\01_総括\00.共通\素材\イラストキッドvol6\data\wmf\SEV\SEV02102.wm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108" y="4310587"/>
            <a:ext cx="698385" cy="1629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角丸四角形吹き出し 6"/>
          <p:cNvSpPr/>
          <p:nvPr/>
        </p:nvSpPr>
        <p:spPr>
          <a:xfrm>
            <a:off x="5731587" y="3861048"/>
            <a:ext cx="3901933" cy="1656184"/>
          </a:xfrm>
          <a:prstGeom prst="wedgeRoundRectCallout">
            <a:avLst>
              <a:gd name="adj1" fmla="val -58127"/>
              <a:gd name="adj2" fmla="val -10935"/>
              <a:gd name="adj3" fmla="val 16667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★★は</a:t>
            </a:r>
            <a:r>
              <a:rPr kumimoji="1" lang="ja-JP" altLang="en-US" dirty="0" smtClean="0">
                <a:solidFill>
                  <a:srgbClr val="D60093"/>
                </a:solidFill>
                <a:latin typeface="HGP創英角ｺﾞｼｯｸUB"/>
                <a:ea typeface="HGP創英角ｺﾞｼｯｸUB"/>
                <a:cs typeface="HGP創英角ｺﾞｼｯｸUB"/>
              </a:rPr>
              <a:t>一番大事！</a:t>
            </a:r>
            <a:endParaRPr kumimoji="1" lang="en-US" altLang="ja-JP" dirty="0" smtClean="0">
              <a:solidFill>
                <a:srgbClr val="D60093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pPr algn="ctr"/>
            <a:r>
              <a:rPr kumimoji="1" lang="ja-JP" altLang="en-US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●●は</a:t>
            </a:r>
            <a:r>
              <a:rPr kumimoji="1" lang="ja-JP" altLang="en-US" dirty="0" smtClean="0">
                <a:solidFill>
                  <a:srgbClr val="D60093"/>
                </a:solidFill>
                <a:latin typeface="HGP創英角ｺﾞｼｯｸUB"/>
                <a:ea typeface="HGP創英角ｺﾞｼｯｸUB"/>
                <a:cs typeface="HGP創英角ｺﾞｼｯｸUB"/>
              </a:rPr>
              <a:t>良い</a:t>
            </a:r>
            <a:r>
              <a:rPr kumimoji="1" lang="ja-JP" altLang="en-US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けど、</a:t>
            </a:r>
            <a:endParaRPr kumimoji="1" lang="en-US" altLang="ja-JP" dirty="0" smtClean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pPr algn="ctr"/>
            <a:r>
              <a:rPr kumimoji="1" lang="ja-JP" altLang="en-US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□□はもうちょっと</a:t>
            </a:r>
            <a:endParaRPr kumimoji="1" lang="en-US" altLang="ja-JP" dirty="0" smtClean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pPr algn="ctr"/>
            <a:r>
              <a:rPr kumimoji="1" lang="ja-JP" altLang="en-US" dirty="0" smtClean="0">
                <a:solidFill>
                  <a:srgbClr val="D60093"/>
                </a:solidFill>
                <a:latin typeface="HGP創英角ｺﾞｼｯｸUB"/>
                <a:ea typeface="HGP創英角ｺﾞｼｯｸUB"/>
                <a:cs typeface="HGP創英角ｺﾞｼｯｸUB"/>
              </a:rPr>
              <a:t>確認しておきたい</a:t>
            </a:r>
            <a:r>
              <a:rPr kumimoji="1" lang="ja-JP" altLang="en-US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なぁ。</a:t>
            </a:r>
            <a:endParaRPr kumimoji="1" lang="en-US" altLang="ja-JP" dirty="0" smtClean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36" name="テキスト ボックス 22"/>
          <p:cNvSpPr txBox="1">
            <a:spLocks noChangeArrowheads="1"/>
          </p:cNvSpPr>
          <p:nvPr/>
        </p:nvSpPr>
        <p:spPr bwMode="auto">
          <a:xfrm>
            <a:off x="272777" y="1268760"/>
            <a:ext cx="6048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 dirty="0" smtClean="0">
                <a:latin typeface="HGP創英角ｺﾞｼｯｸUB" charset="0"/>
                <a:ea typeface="HGP創英角ｺﾞｼｯｸUB" charset="0"/>
                <a:cs typeface="HGP創英角ｺﾞｼｯｸUB" charset="0"/>
              </a:rPr>
              <a:t>Ｑ２．どの会社がいいですか？</a:t>
            </a:r>
            <a:endParaRPr lang="ja-JP" altLang="en-US" dirty="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273050" y="1268760"/>
            <a:ext cx="9337675" cy="2376264"/>
          </a:xfrm>
          <a:prstGeom prst="rect">
            <a:avLst/>
          </a:prstGeom>
          <a:noFill/>
          <a:ln>
            <a:solidFill>
              <a:srgbClr val="00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38" name="テキスト ボックス 22"/>
          <p:cNvSpPr txBox="1">
            <a:spLocks noChangeArrowheads="1"/>
          </p:cNvSpPr>
          <p:nvPr/>
        </p:nvSpPr>
        <p:spPr bwMode="auto">
          <a:xfrm>
            <a:off x="2727208" y="6063679"/>
            <a:ext cx="68989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ja-JP" altLang="en-US" b="1" dirty="0" smtClean="0">
                <a:solidFill>
                  <a:srgbClr val="D60093"/>
                </a:solidFill>
                <a:latin typeface="HGP創英角ｺﾞｼｯｸUB" charset="0"/>
                <a:ea typeface="HGP創英角ｺﾞｼｯｸUB" charset="0"/>
                <a:cs typeface="HGP創英角ｺﾞｼｯｸUB" charset="0"/>
              </a:rPr>
              <a:t>自分自身の判断の基準を持つことが大切！</a:t>
            </a:r>
            <a:endParaRPr lang="ja-JP" altLang="en-US" b="1" dirty="0">
              <a:solidFill>
                <a:srgbClr val="D60093"/>
              </a:solidFill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</p:txBody>
      </p:sp>
      <p:sp>
        <p:nvSpPr>
          <p:cNvPr id="39" name="テキスト ボックス 22"/>
          <p:cNvSpPr txBox="1">
            <a:spLocks noChangeArrowheads="1"/>
          </p:cNvSpPr>
          <p:nvPr/>
        </p:nvSpPr>
        <p:spPr bwMode="auto">
          <a:xfrm>
            <a:off x="5731587" y="5604505"/>
            <a:ext cx="37961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ja-JP" altLang="en-US" sz="1800" dirty="0" smtClean="0">
                <a:latin typeface="HGP創英角ｺﾞｼｯｸUB" charset="0"/>
                <a:ea typeface="HGP創英角ｺﾞｼｯｸUB" charset="0"/>
                <a:cs typeface="HGP創英角ｺﾞｼｯｸUB" charset="0"/>
              </a:rPr>
              <a:t>こう言えるようになるために・・・</a:t>
            </a:r>
            <a:endParaRPr lang="ja-JP" altLang="en-US" sz="1800" dirty="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84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7"/>
          <p:cNvSpPr txBox="1">
            <a:spLocks noChangeArrowheads="1"/>
          </p:cNvSpPr>
          <p:nvPr/>
        </p:nvSpPr>
        <p:spPr>
          <a:xfrm>
            <a:off x="0" y="0"/>
            <a:ext cx="9245600" cy="549275"/>
          </a:xfrm>
          <a:prstGeom prst="rect">
            <a:avLst/>
          </a:prstGeom>
          <a:effectLst/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自己分析の話</a:t>
            </a:r>
            <a:endParaRPr lang="ja-JP" altLang="en-US" dirty="0" smtClean="0">
              <a:effectLst>
                <a:outerShdw blurRad="38100" dist="38100" dir="2700000" algn="tl">
                  <a:srgbClr val="DDDDDD"/>
                </a:outerShdw>
              </a:effectLst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12" name="Rectangle 27"/>
          <p:cNvSpPr txBox="1">
            <a:spLocks noChangeArrowheads="1"/>
          </p:cNvSpPr>
          <p:nvPr/>
        </p:nvSpPr>
        <p:spPr>
          <a:xfrm>
            <a:off x="0" y="549275"/>
            <a:ext cx="9906000" cy="547688"/>
          </a:xfrm>
          <a:prstGeom prst="rect">
            <a:avLst/>
          </a:prstGeom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「やりたいこと」と「できること」を見つけることが自己分析</a:t>
            </a:r>
          </a:p>
        </p:txBody>
      </p:sp>
      <p:sp>
        <p:nvSpPr>
          <p:cNvPr id="26627" name="スライド番号プレースホルダー 8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0C384D-5160-CA4F-A669-AB5AB54C011F}" type="slidenum">
              <a:rPr lang="en-US" altLang="ja-JP" sz="1600">
                <a:latin typeface="HGP創英角ｺﾞｼｯｸUB" charset="0"/>
                <a:ea typeface="HGP創英角ｺﾞｼｯｸUB" charset="0"/>
                <a:cs typeface="HGP創英角ｺﾞｼｯｸUB" charset="0"/>
              </a:rPr>
              <a:pPr/>
              <a:t>7</a:t>
            </a:fld>
            <a:endParaRPr lang="en-US" altLang="ja-JP" sz="160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488504" y="4725292"/>
            <a:ext cx="4248596" cy="1295996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4889D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>
              <a:defRPr/>
            </a:pPr>
            <a:r>
              <a:rPr lang="ja-JP" altLang="en-US" sz="1800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・志望動機は何ですか？</a:t>
            </a:r>
          </a:p>
          <a:p>
            <a:pPr>
              <a:defRPr/>
            </a:pPr>
            <a:r>
              <a:rPr lang="ja-JP" altLang="en-US" sz="1800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・何の為に就職するの？</a:t>
            </a:r>
          </a:p>
          <a:p>
            <a:pPr>
              <a:defRPr/>
            </a:pPr>
            <a:r>
              <a:rPr lang="ja-JP" altLang="en-US" sz="1800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・入社後</a:t>
            </a:r>
            <a:r>
              <a:rPr lang="ja-JP" altLang="en-US" sz="1800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どこで働きたい？</a:t>
            </a:r>
            <a:endParaRPr lang="ja-JP" altLang="en-US" sz="1800" dirty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defRPr/>
            </a:pPr>
            <a:r>
              <a:rPr lang="ja-JP" altLang="en-US" sz="1800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・</a:t>
            </a:r>
            <a:r>
              <a:rPr lang="ja-JP" altLang="en-US" sz="1800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将来</a:t>
            </a:r>
            <a:r>
              <a:rPr lang="ja-JP" altLang="en-US" sz="1800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何</a:t>
            </a:r>
            <a:r>
              <a:rPr lang="ja-JP" altLang="en-US" sz="1800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を</a:t>
            </a:r>
            <a:r>
              <a:rPr lang="ja-JP" altLang="en-US" sz="1800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していたい</a:t>
            </a:r>
            <a:r>
              <a:rPr lang="ja-JP" altLang="en-US" sz="1800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？ </a:t>
            </a:r>
            <a:endParaRPr lang="ja-JP" altLang="en-US" sz="1800" dirty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26629" name="テキスト ボックス 22"/>
          <p:cNvSpPr txBox="1">
            <a:spLocks noChangeArrowheads="1"/>
          </p:cNvSpPr>
          <p:nvPr/>
        </p:nvSpPr>
        <p:spPr bwMode="auto">
          <a:xfrm>
            <a:off x="128589" y="1124744"/>
            <a:ext cx="4824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>
                <a:latin typeface="HGP創英角ｺﾞｼｯｸUB" charset="0"/>
                <a:ea typeface="HGP創英角ｺﾞｼｯｸUB" charset="0"/>
                <a:cs typeface="HGP創英角ｺﾞｼｯｸUB" charset="0"/>
              </a:rPr>
              <a:t>◆</a:t>
            </a:r>
            <a:r>
              <a:rPr lang="ja-JP" altLang="en-US">
                <a:latin typeface="HGP創英角ｺﾞｼｯｸUB" charset="0"/>
                <a:ea typeface="HGP創英角ｺﾞｼｯｸUB" charset="0"/>
                <a:cs typeface="HGP創英角ｺﾞｼｯｸUB" charset="0"/>
              </a:rPr>
              <a:t>自己分析って、何すればいいの？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5097463" y="4725292"/>
            <a:ext cx="4248025" cy="1295996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>
              <a:defRPr/>
            </a:pPr>
            <a:r>
              <a:rPr lang="ja-JP" altLang="en-US" sz="1800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・</a:t>
            </a:r>
            <a:r>
              <a:rPr lang="ja-JP" altLang="en-US" sz="1800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長所と短所は？</a:t>
            </a:r>
          </a:p>
          <a:p>
            <a:pPr>
              <a:defRPr/>
            </a:pPr>
            <a:r>
              <a:rPr lang="ja-JP" altLang="en-US" sz="1800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・学生時代に頑張った事は？</a:t>
            </a:r>
          </a:p>
          <a:p>
            <a:pPr>
              <a:defRPr/>
            </a:pPr>
            <a:r>
              <a:rPr lang="ja-JP" altLang="en-US" sz="1800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・持っている資格は？</a:t>
            </a:r>
            <a:endParaRPr lang="en-US" altLang="ja-JP" sz="1800" dirty="0" smtClean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defRPr/>
            </a:pPr>
            <a:r>
              <a:rPr lang="ja-JP" altLang="en-US" sz="1800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・将来何をできていたい？</a:t>
            </a:r>
            <a:endParaRPr lang="ja-JP" altLang="en-US" sz="1800" dirty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41" name="円/楕円 40"/>
          <p:cNvSpPr/>
          <p:nvPr/>
        </p:nvSpPr>
        <p:spPr>
          <a:xfrm>
            <a:off x="488504" y="1988840"/>
            <a:ext cx="4248596" cy="1152128"/>
          </a:xfrm>
          <a:prstGeom prst="ellipse">
            <a:avLst/>
          </a:prstGeom>
          <a:solidFill>
            <a:schemeClr val="bg1"/>
          </a:solidFill>
          <a:ln w="28575" cmpd="sng">
            <a:solidFill>
              <a:srgbClr val="4889D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あなたの</a:t>
            </a:r>
            <a:r>
              <a:rPr lang="en-US" altLang="ja-JP" sz="2000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/>
            </a:r>
            <a:br>
              <a:rPr lang="en-US" altLang="ja-JP" sz="2000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</a:br>
            <a:r>
              <a:rPr lang="ja-JP" altLang="en-US" sz="2000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やりたいことは</a:t>
            </a:r>
            <a:r>
              <a:rPr lang="en-US" altLang="ja-JP" sz="2000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/>
            </a:r>
            <a:br>
              <a:rPr lang="en-US" altLang="ja-JP" sz="2000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</a:br>
            <a:r>
              <a:rPr lang="ja-JP" altLang="en-US" sz="2000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何ですか？</a:t>
            </a:r>
          </a:p>
        </p:txBody>
      </p:sp>
      <p:sp>
        <p:nvSpPr>
          <p:cNvPr id="42" name="円/楕円 41"/>
          <p:cNvSpPr/>
          <p:nvPr/>
        </p:nvSpPr>
        <p:spPr>
          <a:xfrm>
            <a:off x="5097463" y="1988840"/>
            <a:ext cx="4248025" cy="1152128"/>
          </a:xfrm>
          <a:prstGeom prst="ellipse">
            <a:avLst/>
          </a:prstGeom>
          <a:solidFill>
            <a:schemeClr val="bg1"/>
          </a:solidFill>
          <a:ln w="28575" cmpd="sng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あなたの</a:t>
            </a:r>
            <a:r>
              <a:rPr lang="en-US" altLang="ja-JP" sz="2000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/>
            </a:r>
            <a:br>
              <a:rPr lang="en-US" altLang="ja-JP" sz="2000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</a:br>
            <a:r>
              <a:rPr lang="ja-JP" altLang="en-US" sz="2000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できることは</a:t>
            </a:r>
            <a:r>
              <a:rPr lang="en-US" altLang="ja-JP" sz="2000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/>
            </a:r>
            <a:br>
              <a:rPr lang="en-US" altLang="ja-JP" sz="2000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</a:br>
            <a:r>
              <a:rPr lang="ja-JP" altLang="en-US" sz="2000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何ですか？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72480" y="3356992"/>
            <a:ext cx="9361040" cy="919162"/>
          </a:xfrm>
          <a:prstGeom prst="roundRect">
            <a:avLst/>
          </a:prstGeom>
          <a:solidFill>
            <a:schemeClr val="bg1"/>
          </a:solidFill>
          <a:ln>
            <a:solidFill>
              <a:srgbClr val="000090"/>
            </a:solidFill>
            <a:prstDash val="dash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rgbClr val="D60093"/>
                </a:solidFill>
                <a:latin typeface="HGP創英角ｺﾞｼｯｸUB"/>
                <a:ea typeface="HGP創英角ｺﾞｼｯｸUB"/>
                <a:cs typeface="HGP創英角ｺﾞｼｯｸUB"/>
              </a:rPr>
              <a:t>この２つの質問に答えられるようになる事が</a:t>
            </a:r>
            <a:r>
              <a:rPr lang="ja-JP" altLang="en-US" dirty="0" smtClean="0">
                <a:solidFill>
                  <a:srgbClr val="D60093"/>
                </a:solidFill>
                <a:latin typeface="HGP創英角ｺﾞｼｯｸUB"/>
                <a:ea typeface="HGP創英角ｺﾞｼｯｸUB"/>
                <a:cs typeface="HGP創英角ｺﾞｼｯｸUB"/>
              </a:rPr>
              <a:t>目標</a:t>
            </a:r>
            <a:r>
              <a:rPr lang="en-US" altLang="ja-JP" dirty="0">
                <a:solidFill>
                  <a:srgbClr val="D60093"/>
                </a:solidFill>
                <a:latin typeface="HGP創英角ｺﾞｼｯｸUB"/>
                <a:ea typeface="HGP創英角ｺﾞｼｯｸUB"/>
                <a:cs typeface="HGP創英角ｺﾞｼｯｸUB"/>
              </a:rPr>
              <a:t/>
            </a:r>
            <a:br>
              <a:rPr lang="en-US" altLang="ja-JP" dirty="0">
                <a:solidFill>
                  <a:srgbClr val="D60093"/>
                </a:solidFill>
                <a:latin typeface="HGP創英角ｺﾞｼｯｸUB"/>
                <a:ea typeface="HGP創英角ｺﾞｼｯｸUB"/>
                <a:cs typeface="HGP創英角ｺﾞｼｯｸUB"/>
              </a:rPr>
            </a:br>
            <a:r>
              <a:rPr lang="ja-JP" altLang="en-US" dirty="0">
                <a:solidFill>
                  <a:srgbClr val="D60093"/>
                </a:solidFill>
                <a:latin typeface="HGP創英角ｺﾞｼｯｸUB"/>
                <a:ea typeface="HGP創英角ｺﾞｼｯｸUB"/>
                <a:cs typeface="HGP創英角ｺﾞｼｯｸUB"/>
              </a:rPr>
              <a:t>以下の</a:t>
            </a:r>
            <a:r>
              <a:rPr lang="ja-JP" altLang="en-US" dirty="0" smtClean="0">
                <a:solidFill>
                  <a:srgbClr val="D60093"/>
                </a:solidFill>
                <a:latin typeface="HGP創英角ｺﾞｼｯｸUB"/>
                <a:ea typeface="HGP創英角ｺﾞｼｯｸUB"/>
                <a:cs typeface="HGP創英角ｺﾞｼｯｸUB"/>
              </a:rPr>
              <a:t>ように、いろんな</a:t>
            </a:r>
            <a:r>
              <a:rPr lang="ja-JP" altLang="en-US" dirty="0">
                <a:solidFill>
                  <a:srgbClr val="D60093"/>
                </a:solidFill>
                <a:latin typeface="HGP創英角ｺﾞｼｯｸUB"/>
                <a:ea typeface="HGP創英角ｺﾞｼｯｸUB"/>
                <a:cs typeface="HGP創英角ｺﾞｼｯｸUB"/>
              </a:rPr>
              <a:t>角度から明らかにしていく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7"/>
          <p:cNvSpPr txBox="1">
            <a:spLocks noChangeArrowheads="1"/>
          </p:cNvSpPr>
          <p:nvPr/>
        </p:nvSpPr>
        <p:spPr>
          <a:xfrm>
            <a:off x="0" y="0"/>
            <a:ext cx="9245600" cy="549275"/>
          </a:xfrm>
          <a:prstGeom prst="rect">
            <a:avLst/>
          </a:prstGeom>
          <a:effectLst/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自己分析の</a:t>
            </a:r>
            <a:r>
              <a:rPr lang="ja-JP" alt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オススメ方法</a:t>
            </a:r>
          </a:p>
        </p:txBody>
      </p:sp>
      <p:sp>
        <p:nvSpPr>
          <p:cNvPr id="12" name="Rectangle 27"/>
          <p:cNvSpPr txBox="1">
            <a:spLocks noChangeArrowheads="1"/>
          </p:cNvSpPr>
          <p:nvPr/>
        </p:nvSpPr>
        <p:spPr>
          <a:xfrm>
            <a:off x="0" y="549275"/>
            <a:ext cx="9906000" cy="547688"/>
          </a:xfrm>
          <a:prstGeom prst="rect">
            <a:avLst/>
          </a:prstGeom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GP創英角ｺﾞｼｯｸUB"/>
                <a:ea typeface="HGP創英角ｺﾞｼｯｸUB"/>
                <a:cs typeface="HGP創英角ｺﾞｼｯｸUB"/>
              </a:rPr>
              <a:t>自己満足は厳禁。仲間と常にやり続けることが大切</a:t>
            </a:r>
          </a:p>
        </p:txBody>
      </p:sp>
      <p:sp>
        <p:nvSpPr>
          <p:cNvPr id="28675" name="スライド番号プレースホルダー 8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6F870E9-BAA9-A840-9FA4-31F05C13DDF0}" type="slidenum">
              <a:rPr lang="en-US" altLang="ja-JP" sz="1600">
                <a:latin typeface="HGP創英角ｺﾞｼｯｸUB" charset="0"/>
                <a:ea typeface="HGP創英角ｺﾞｼｯｸUB" charset="0"/>
                <a:cs typeface="HGP創英角ｺﾞｼｯｸUB" charset="0"/>
              </a:rPr>
              <a:pPr/>
              <a:t>8</a:t>
            </a:fld>
            <a:endParaRPr lang="en-US" altLang="ja-JP" sz="1600"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</p:txBody>
      </p:sp>
      <p:sp>
        <p:nvSpPr>
          <p:cNvPr id="28676" name="テキスト ボックス 22"/>
          <p:cNvSpPr txBox="1">
            <a:spLocks noChangeArrowheads="1"/>
          </p:cNvSpPr>
          <p:nvPr/>
        </p:nvSpPr>
        <p:spPr bwMode="auto">
          <a:xfrm>
            <a:off x="128588" y="1268413"/>
            <a:ext cx="9648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>
                <a:latin typeface="HGP創英角ｺﾞｼｯｸUB" charset="0"/>
                <a:ea typeface="HGP創英角ｺﾞｼｯｸUB" charset="0"/>
                <a:cs typeface="HGP創英角ｺﾞｼｯｸUB" charset="0"/>
              </a:rPr>
              <a:t>◆</a:t>
            </a:r>
            <a:r>
              <a:rPr lang="ja-JP" altLang="en-US">
                <a:latin typeface="HGP創英角ｺﾞｼｯｸUB" charset="0"/>
                <a:ea typeface="HGP創英角ｺﾞｼｯｸUB" charset="0"/>
                <a:cs typeface="HGP創英角ｺﾞｼｯｸUB" charset="0"/>
              </a:rPr>
              <a:t>仲間と一緒に成長していく方法がベスト</a:t>
            </a:r>
          </a:p>
        </p:txBody>
      </p:sp>
      <p:sp>
        <p:nvSpPr>
          <p:cNvPr id="3" name="円弧 2"/>
          <p:cNvSpPr/>
          <p:nvPr/>
        </p:nvSpPr>
        <p:spPr>
          <a:xfrm>
            <a:off x="2360613" y="2708275"/>
            <a:ext cx="5184775" cy="2592388"/>
          </a:xfrm>
          <a:prstGeom prst="arc">
            <a:avLst>
              <a:gd name="adj1" fmla="val 13573400"/>
              <a:gd name="adj2" fmla="val 11344440"/>
            </a:avLst>
          </a:prstGeom>
          <a:ln w="76200" cmpd="sng">
            <a:solidFill>
              <a:srgbClr val="000090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6" name="円/楕円 15"/>
          <p:cNvSpPr/>
          <p:nvPr/>
        </p:nvSpPr>
        <p:spPr>
          <a:xfrm>
            <a:off x="488950" y="2060575"/>
            <a:ext cx="3938588" cy="2160588"/>
          </a:xfrm>
          <a:prstGeom prst="ellipse">
            <a:avLst/>
          </a:prstGeom>
          <a:noFill/>
          <a:ln w="28575" cmpd="sng">
            <a:solidFill>
              <a:srgbClr val="000090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1352550" y="2276475"/>
            <a:ext cx="2232025" cy="1223963"/>
          </a:xfrm>
          <a:prstGeom prst="ellipse">
            <a:avLst/>
          </a:prstGeom>
          <a:solidFill>
            <a:srgbClr val="C6D9F1"/>
          </a:solidFill>
          <a:ln w="28575" cmpd="sng">
            <a:solidFill>
              <a:srgbClr val="00009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基本</a:t>
            </a:r>
            <a:r>
              <a:rPr lang="en-US" altLang="ja-JP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/>
            </a:r>
            <a:br>
              <a:rPr lang="en-US" altLang="ja-JP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</a:br>
            <a:r>
              <a:rPr lang="en-US" altLang="ja-JP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①</a:t>
            </a:r>
            <a:r>
              <a:rPr lang="ja-JP" altLang="en-US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自問</a:t>
            </a:r>
            <a:r>
              <a:rPr lang="en-US" altLang="ja-JP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/>
            </a:r>
            <a:br>
              <a:rPr lang="en-US" altLang="ja-JP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</a:br>
            <a:r>
              <a:rPr lang="en-US" altLang="ja-JP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②</a:t>
            </a:r>
            <a:r>
              <a:rPr lang="ja-JP" altLang="en-US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自答</a:t>
            </a:r>
          </a:p>
        </p:txBody>
      </p:sp>
      <p:sp>
        <p:nvSpPr>
          <p:cNvPr id="14" name="円/楕円 13"/>
          <p:cNvSpPr/>
          <p:nvPr/>
        </p:nvSpPr>
        <p:spPr>
          <a:xfrm>
            <a:off x="6032500" y="2205038"/>
            <a:ext cx="2881313" cy="1655762"/>
          </a:xfrm>
          <a:prstGeom prst="ellipse">
            <a:avLst/>
          </a:prstGeom>
          <a:solidFill>
            <a:srgbClr val="C2FFA6"/>
          </a:solidFill>
          <a:ln w="28575" cmpd="sng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ja-JP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③</a:t>
            </a:r>
            <a:r>
              <a:rPr lang="ja-JP" altLang="en-US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聞いてもらう</a:t>
            </a:r>
            <a:r>
              <a:rPr lang="en-US" altLang="ja-JP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/>
            </a:r>
            <a:br>
              <a:rPr lang="en-US" altLang="ja-JP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</a:br>
            <a:r>
              <a:rPr lang="en-US" altLang="ja-JP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④</a:t>
            </a:r>
            <a:r>
              <a:rPr lang="ja-JP" altLang="en-US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質問をして貰う</a:t>
            </a:r>
            <a:endParaRPr lang="ja-JP" altLang="en-US" dirty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3224213" y="3789363"/>
            <a:ext cx="3632200" cy="2087562"/>
          </a:xfrm>
          <a:prstGeom prst="ellipse">
            <a:avLst/>
          </a:prstGeom>
          <a:solidFill>
            <a:srgbClr val="FFCCFF"/>
          </a:solidFill>
          <a:ln w="28575" cmpd="sng">
            <a:solidFill>
              <a:srgbClr val="D6009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ja-JP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⑤</a:t>
            </a:r>
            <a:r>
              <a:rPr lang="ja-JP" altLang="en-US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聞く</a:t>
            </a:r>
            <a:endParaRPr lang="en-US" altLang="ja-JP" dirty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pPr algn="ctr">
              <a:defRPr/>
            </a:pPr>
            <a:r>
              <a:rPr lang="en-US" altLang="ja-JP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⑥</a:t>
            </a:r>
            <a:r>
              <a:rPr lang="ja-JP" altLang="en-US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質問</a:t>
            </a:r>
            <a:r>
              <a:rPr lang="ja-JP" altLang="en-US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を</a:t>
            </a:r>
            <a:r>
              <a:rPr lang="ja-JP" altLang="en-US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する</a:t>
            </a:r>
            <a:endParaRPr lang="en-US" altLang="ja-JP" dirty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8588" y="5949950"/>
            <a:ext cx="964882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dirty="0">
                <a:solidFill>
                  <a:srgbClr val="D60093"/>
                </a:solidFill>
                <a:latin typeface="HGP創英角ｺﾞｼｯｸUB"/>
                <a:ea typeface="HGP創英角ｺﾞｼｯｸUB"/>
                <a:cs typeface="HGP創英角ｺﾞｼｯｸUB"/>
              </a:rPr>
              <a:t>※</a:t>
            </a:r>
            <a:r>
              <a:rPr lang="ja-JP" altLang="en-US" dirty="0">
                <a:solidFill>
                  <a:srgbClr val="D60093"/>
                </a:solidFill>
                <a:latin typeface="HGP創英角ｺﾞｼｯｸUB"/>
                <a:ea typeface="HGP創英角ｺﾞｼｯｸUB"/>
                <a:cs typeface="HGP創英角ｺﾞｼｯｸUB"/>
              </a:rPr>
              <a:t>自己満足した瞬間に、自己分析はストップしてしまう！</a:t>
            </a:r>
          </a:p>
        </p:txBody>
      </p:sp>
      <p:sp>
        <p:nvSpPr>
          <p:cNvPr id="28683" name="テキスト ボックス 17"/>
          <p:cNvSpPr txBox="1">
            <a:spLocks noChangeArrowheads="1"/>
          </p:cNvSpPr>
          <p:nvPr/>
        </p:nvSpPr>
        <p:spPr bwMode="auto">
          <a:xfrm>
            <a:off x="704850" y="4437063"/>
            <a:ext cx="2247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ja-JP" altLang="en-US" dirty="0" smtClean="0">
                <a:solidFill>
                  <a:srgbClr val="000090"/>
                </a:solidFill>
                <a:latin typeface="HGP創英角ｺﾞｼｯｸUB" charset="0"/>
                <a:ea typeface="HGP創英角ｺﾞｼｯｸUB" charset="0"/>
                <a:cs typeface="HGP創英角ｺﾞｼｯｸUB" charset="0"/>
              </a:rPr>
              <a:t>２週目へ</a:t>
            </a:r>
            <a:endParaRPr lang="ja-JP" altLang="en-US" dirty="0">
              <a:solidFill>
                <a:srgbClr val="000090"/>
              </a:solidFill>
              <a:latin typeface="HGP創英角ｺﾞｼｯｸUB" charset="0"/>
              <a:ea typeface="HGP創英角ｺﾞｼｯｸUB" charset="0"/>
              <a:cs typeface="HGP創英角ｺﾞｼｯｸUB" charset="0"/>
            </a:endParaRPr>
          </a:p>
        </p:txBody>
      </p:sp>
      <p:sp>
        <p:nvSpPr>
          <p:cNvPr id="18" name="テキスト ボックス 17"/>
          <p:cNvSpPr txBox="1">
            <a:spLocks noChangeArrowheads="1"/>
          </p:cNvSpPr>
          <p:nvPr/>
        </p:nvSpPr>
        <p:spPr bwMode="auto">
          <a:xfrm>
            <a:off x="4160912" y="2060575"/>
            <a:ext cx="2247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ja-JP" altLang="en-US" dirty="0">
                <a:solidFill>
                  <a:srgbClr val="000090"/>
                </a:solidFill>
                <a:latin typeface="HGP創英角ｺﾞｼｯｸUB" charset="0"/>
                <a:ea typeface="HGP創英角ｺﾞｼｯｸUB" charset="0"/>
                <a:cs typeface="HGP創英角ｺﾞｼｯｸUB" charset="0"/>
              </a:rPr>
              <a:t>取り込む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0131124_[谷口]就職ガイダンス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>
          <a:solidFill>
            <a:srgbClr val="000000"/>
          </a:solidFill>
        </a:ln>
      </a:spPr>
      <a:bodyPr rtlCol="0" anchor="ctr"/>
      <a:lstStyle>
        <a:defPPr algn="ctr">
          <a:defRPr kumimoji="1" dirty="0" smtClean="0">
            <a:solidFill>
              <a:srgbClr val="000000"/>
            </a:solidFill>
            <a:latin typeface="HGP創英角ｺﾞｼｯｸUB"/>
            <a:ea typeface="HGP創英角ｺﾞｼｯｸUB"/>
            <a:cs typeface="HGP創英角ｺﾞｼｯｸUB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rgbClr val="00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20131124_[谷口]就職ガイダンス.potx</Template>
  <TotalTime>6721</TotalTime>
  <Words>714</Words>
  <Application>Microsoft Macintosh PowerPoint</Application>
  <PresentationFormat>A4 210x297 mm</PresentationFormat>
  <Paragraphs>223</Paragraphs>
  <Slides>18</Slides>
  <Notes>18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20131124_[谷口]就職ガイダンス</vt:lpstr>
      <vt:lpstr>2015年1月20日 2010年度　ESR物性研究室　修士卒 S.T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ESR group TMU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ESR物性研究室</dc:title>
  <cp:lastModifiedBy>田沼 肇</cp:lastModifiedBy>
  <cp:revision>184</cp:revision>
  <cp:lastPrinted>2010-11-16T08:54:11Z</cp:lastPrinted>
  <dcterms:created xsi:type="dcterms:W3CDTF">2010-12-17T08:53:19Z</dcterms:created>
  <dcterms:modified xsi:type="dcterms:W3CDTF">2015-01-19T13:35:19Z</dcterms:modified>
</cp:coreProperties>
</file>